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Quantum Computing: A Journey into the Future of Information Processing</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Quantum computing is a transformative technology that harnesses the principles of quantum mechanics to solve problems beyond the reach of classical computers. It holds the promise of revolutionizing fields from medicine and materials science to cryptography and artificial intelligence.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8760" y="1076682"/>
            <a:ext cx="13512879" cy="997982"/>
          </a:xfrm>
          <a:prstGeom prst="rect">
            <a:avLst/>
          </a:prstGeom>
          <a:noFill/>
          <a:ln/>
        </p:spPr>
        <p:txBody>
          <a:bodyPr wrap="square" lIns="0" tIns="0" rIns="0" bIns="0" rtlCol="0" anchor="t"/>
          <a:lstStyle/>
          <a:p>
            <a:pPr indent="0" marL="0">
              <a:lnSpc>
                <a:spcPts val="3900"/>
              </a:lnSpc>
              <a:buNone/>
            </a:pPr>
            <a:r>
              <a:rPr lang="en-US" sz="3100" b="1" dirty="0">
                <a:solidFill>
                  <a:srgbClr val="282824"/>
                </a:solidFill>
                <a:latin typeface="Lato Bold" pitchFamily="34" charset="0"/>
                <a:ea typeface="Lato Bold" pitchFamily="34" charset="-122"/>
                <a:cs typeface="Lato Bold" pitchFamily="34" charset="-120"/>
              </a:rPr>
              <a:t>The Future of Quantum Computing: Transformative Potential and Industry Leaders</a:t>
            </a:r>
            <a:endParaRPr lang="en-US" sz="3100" dirty="0"/>
          </a:p>
        </p:txBody>
      </p:sp>
      <p:pic>
        <p:nvPicPr>
          <p:cNvPr id="3" name="Image 0" descr="preencoded.png">    </p:cNvPr>
          <p:cNvPicPr>
            <a:picLocks noChangeAspect="1"/>
          </p:cNvPicPr>
          <p:nvPr/>
        </p:nvPicPr>
        <p:blipFill>
          <a:blip r:embed="rId1"/>
          <a:stretch>
            <a:fillRect/>
          </a:stretch>
        </p:blipFill>
        <p:spPr>
          <a:xfrm>
            <a:off x="3268028" y="2393990"/>
            <a:ext cx="1337667" cy="919877"/>
          </a:xfrm>
          <a:prstGeom prst="rect">
            <a:avLst/>
          </a:prstGeom>
        </p:spPr>
      </p:pic>
      <p:sp>
        <p:nvSpPr>
          <p:cNvPr id="4" name="Text 1"/>
          <p:cNvSpPr/>
          <p:nvPr/>
        </p:nvSpPr>
        <p:spPr>
          <a:xfrm>
            <a:off x="3878937" y="2808208"/>
            <a:ext cx="115848" cy="319207"/>
          </a:xfrm>
          <a:prstGeom prst="rect">
            <a:avLst/>
          </a:prstGeom>
          <a:noFill/>
          <a:ln/>
        </p:spPr>
        <p:txBody>
          <a:bodyPr wrap="none" lIns="0" tIns="0" rIns="0" bIns="0" rtlCol="0" anchor="t"/>
          <a:lstStyle/>
          <a:p>
            <a:pPr algn="ctr" indent="0" marL="0">
              <a:lnSpc>
                <a:spcPts val="2500"/>
              </a:lnSpc>
              <a:buNone/>
            </a:pPr>
            <a:r>
              <a:rPr lang="en-US" sz="1550" b="1" dirty="0">
                <a:solidFill>
                  <a:srgbClr val="4A4A45"/>
                </a:solidFill>
                <a:latin typeface="Lato Bold" pitchFamily="34" charset="0"/>
                <a:ea typeface="Lato Bold" pitchFamily="34" charset="-122"/>
                <a:cs typeface="Lato Bold" pitchFamily="34" charset="-120"/>
              </a:rPr>
              <a:t>1</a:t>
            </a:r>
            <a:endParaRPr lang="en-US" sz="1550" dirty="0"/>
          </a:p>
        </p:txBody>
      </p:sp>
      <p:sp>
        <p:nvSpPr>
          <p:cNvPr id="5" name="Text 2"/>
          <p:cNvSpPr/>
          <p:nvPr/>
        </p:nvSpPr>
        <p:spPr>
          <a:xfrm>
            <a:off x="4765358" y="2553652"/>
            <a:ext cx="1995964" cy="249436"/>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Quantum Supremacy</a:t>
            </a:r>
            <a:endParaRPr lang="en-US" sz="1550" dirty="0"/>
          </a:p>
        </p:txBody>
      </p:sp>
      <p:sp>
        <p:nvSpPr>
          <p:cNvPr id="6" name="Text 3"/>
          <p:cNvSpPr/>
          <p:nvPr/>
        </p:nvSpPr>
        <p:spPr>
          <a:xfrm>
            <a:off x="4765358" y="2898815"/>
            <a:ext cx="5701784" cy="25538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Demonstrating quantum computers solving problems beyond classical capabilities.</a:t>
            </a:r>
            <a:endParaRPr lang="en-US" sz="1250" dirty="0"/>
          </a:p>
        </p:txBody>
      </p:sp>
      <p:sp>
        <p:nvSpPr>
          <p:cNvPr id="7" name="Shape 4"/>
          <p:cNvSpPr/>
          <p:nvPr/>
        </p:nvSpPr>
        <p:spPr>
          <a:xfrm>
            <a:off x="4645581" y="3324225"/>
            <a:ext cx="9386173" cy="11430"/>
          </a:xfrm>
          <a:prstGeom prst="roundRect">
            <a:avLst>
              <a:gd name="adj" fmla="val 209552"/>
            </a:avLst>
          </a:prstGeom>
          <a:solidFill>
            <a:srgbClr val="CBC5B8"/>
          </a:solidFill>
          <a:ln/>
        </p:spPr>
      </p:sp>
      <p:pic>
        <p:nvPicPr>
          <p:cNvPr id="8" name="Image 1" descr="preencoded.png">    </p:cNvPr>
          <p:cNvPicPr>
            <a:picLocks noChangeAspect="1"/>
          </p:cNvPicPr>
          <p:nvPr/>
        </p:nvPicPr>
        <p:blipFill>
          <a:blip r:embed="rId2"/>
          <a:stretch>
            <a:fillRect/>
          </a:stretch>
        </p:blipFill>
        <p:spPr>
          <a:xfrm>
            <a:off x="2599134" y="3353753"/>
            <a:ext cx="2675453" cy="919877"/>
          </a:xfrm>
          <a:prstGeom prst="rect">
            <a:avLst/>
          </a:prstGeom>
        </p:spPr>
      </p:pic>
      <p:sp>
        <p:nvSpPr>
          <p:cNvPr id="9" name="Text 5"/>
          <p:cNvSpPr/>
          <p:nvPr/>
        </p:nvSpPr>
        <p:spPr>
          <a:xfrm>
            <a:off x="3878937" y="3654028"/>
            <a:ext cx="115848" cy="319207"/>
          </a:xfrm>
          <a:prstGeom prst="rect">
            <a:avLst/>
          </a:prstGeom>
          <a:noFill/>
          <a:ln/>
        </p:spPr>
        <p:txBody>
          <a:bodyPr wrap="none" lIns="0" tIns="0" rIns="0" bIns="0" rtlCol="0" anchor="t"/>
          <a:lstStyle/>
          <a:p>
            <a:pPr algn="ctr" indent="0" marL="0">
              <a:lnSpc>
                <a:spcPts val="2500"/>
              </a:lnSpc>
              <a:buNone/>
            </a:pPr>
            <a:r>
              <a:rPr lang="en-US" sz="1550" b="1" dirty="0">
                <a:solidFill>
                  <a:srgbClr val="4A4A45"/>
                </a:solidFill>
                <a:latin typeface="Lato Bold" pitchFamily="34" charset="0"/>
                <a:ea typeface="Lato Bold" pitchFamily="34" charset="-122"/>
                <a:cs typeface="Lato Bold" pitchFamily="34" charset="-120"/>
              </a:rPr>
              <a:t>2</a:t>
            </a:r>
            <a:endParaRPr lang="en-US" sz="1550" dirty="0"/>
          </a:p>
        </p:txBody>
      </p:sp>
      <p:sp>
        <p:nvSpPr>
          <p:cNvPr id="10" name="Text 6"/>
          <p:cNvSpPr/>
          <p:nvPr/>
        </p:nvSpPr>
        <p:spPr>
          <a:xfrm>
            <a:off x="5434251" y="3513415"/>
            <a:ext cx="1995964" cy="249436"/>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Practical Applications</a:t>
            </a:r>
            <a:endParaRPr lang="en-US" sz="1550" dirty="0"/>
          </a:p>
        </p:txBody>
      </p:sp>
      <p:sp>
        <p:nvSpPr>
          <p:cNvPr id="11" name="Text 7"/>
          <p:cNvSpPr/>
          <p:nvPr/>
        </p:nvSpPr>
        <p:spPr>
          <a:xfrm>
            <a:off x="5434251" y="3858578"/>
            <a:ext cx="5504259" cy="25538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Real-world use in fields like drug discovery, materials science, and cryptography.</a:t>
            </a:r>
            <a:endParaRPr lang="en-US" sz="1250" dirty="0"/>
          </a:p>
        </p:txBody>
      </p:sp>
      <p:sp>
        <p:nvSpPr>
          <p:cNvPr id="12" name="Shape 8"/>
          <p:cNvSpPr/>
          <p:nvPr/>
        </p:nvSpPr>
        <p:spPr>
          <a:xfrm>
            <a:off x="5314474" y="4283988"/>
            <a:ext cx="8717280" cy="11430"/>
          </a:xfrm>
          <a:prstGeom prst="roundRect">
            <a:avLst>
              <a:gd name="adj" fmla="val 209552"/>
            </a:avLst>
          </a:prstGeom>
          <a:solidFill>
            <a:srgbClr val="CBC5B8"/>
          </a:solidFill>
          <a:ln/>
        </p:spPr>
      </p:sp>
      <p:pic>
        <p:nvPicPr>
          <p:cNvPr id="13" name="Image 2" descr="preencoded.png">    </p:cNvPr>
          <p:cNvPicPr>
            <a:picLocks noChangeAspect="1"/>
          </p:cNvPicPr>
          <p:nvPr/>
        </p:nvPicPr>
        <p:blipFill>
          <a:blip r:embed="rId3"/>
          <a:stretch>
            <a:fillRect/>
          </a:stretch>
        </p:blipFill>
        <p:spPr>
          <a:xfrm>
            <a:off x="1930241" y="4313515"/>
            <a:ext cx="4013240" cy="919877"/>
          </a:xfrm>
          <a:prstGeom prst="rect">
            <a:avLst/>
          </a:prstGeom>
        </p:spPr>
      </p:pic>
      <p:sp>
        <p:nvSpPr>
          <p:cNvPr id="14" name="Text 9"/>
          <p:cNvSpPr/>
          <p:nvPr/>
        </p:nvSpPr>
        <p:spPr>
          <a:xfrm>
            <a:off x="3878818" y="4613791"/>
            <a:ext cx="115848" cy="319207"/>
          </a:xfrm>
          <a:prstGeom prst="rect">
            <a:avLst/>
          </a:prstGeom>
          <a:noFill/>
          <a:ln/>
        </p:spPr>
        <p:txBody>
          <a:bodyPr wrap="none" lIns="0" tIns="0" rIns="0" bIns="0" rtlCol="0" anchor="t"/>
          <a:lstStyle/>
          <a:p>
            <a:pPr algn="ctr" indent="0" marL="0">
              <a:lnSpc>
                <a:spcPts val="2500"/>
              </a:lnSpc>
              <a:buNone/>
            </a:pPr>
            <a:r>
              <a:rPr lang="en-US" sz="1550" b="1" dirty="0">
                <a:solidFill>
                  <a:srgbClr val="4A4A45"/>
                </a:solidFill>
                <a:latin typeface="Lato Bold" pitchFamily="34" charset="0"/>
                <a:ea typeface="Lato Bold" pitchFamily="34" charset="-122"/>
                <a:cs typeface="Lato Bold" pitchFamily="34" charset="-120"/>
              </a:rPr>
              <a:t>3</a:t>
            </a:r>
            <a:endParaRPr lang="en-US" sz="1550" dirty="0"/>
          </a:p>
        </p:txBody>
      </p:sp>
      <p:sp>
        <p:nvSpPr>
          <p:cNvPr id="15" name="Text 10"/>
          <p:cNvSpPr/>
          <p:nvPr/>
        </p:nvSpPr>
        <p:spPr>
          <a:xfrm>
            <a:off x="6103144" y="4473178"/>
            <a:ext cx="1995964" cy="249436"/>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Quantum Advantage</a:t>
            </a:r>
            <a:endParaRPr lang="en-US" sz="1550" dirty="0"/>
          </a:p>
        </p:txBody>
      </p:sp>
      <p:sp>
        <p:nvSpPr>
          <p:cNvPr id="16" name="Text 11"/>
          <p:cNvSpPr/>
          <p:nvPr/>
        </p:nvSpPr>
        <p:spPr>
          <a:xfrm>
            <a:off x="6103144" y="4818340"/>
            <a:ext cx="6983611" cy="25538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Quantum computers offering significant speedup and efficiency advantages over classical computers.</a:t>
            </a:r>
            <a:endParaRPr lang="en-US" sz="1250" dirty="0"/>
          </a:p>
        </p:txBody>
      </p:sp>
      <p:sp>
        <p:nvSpPr>
          <p:cNvPr id="17" name="Shape 12"/>
          <p:cNvSpPr/>
          <p:nvPr/>
        </p:nvSpPr>
        <p:spPr>
          <a:xfrm>
            <a:off x="5983367" y="5243751"/>
            <a:ext cx="8048387" cy="11430"/>
          </a:xfrm>
          <a:prstGeom prst="roundRect">
            <a:avLst>
              <a:gd name="adj" fmla="val 209552"/>
            </a:avLst>
          </a:prstGeom>
          <a:solidFill>
            <a:srgbClr val="CBC5B8"/>
          </a:solidFill>
          <a:ln/>
        </p:spPr>
      </p:sp>
      <p:pic>
        <p:nvPicPr>
          <p:cNvPr id="18" name="Image 3" descr="preencoded.png">    </p:cNvPr>
          <p:cNvPicPr>
            <a:picLocks noChangeAspect="1"/>
          </p:cNvPicPr>
          <p:nvPr/>
        </p:nvPicPr>
        <p:blipFill>
          <a:blip r:embed="rId4"/>
          <a:stretch>
            <a:fillRect/>
          </a:stretch>
        </p:blipFill>
        <p:spPr>
          <a:xfrm>
            <a:off x="1261348" y="5273278"/>
            <a:ext cx="5351026" cy="919877"/>
          </a:xfrm>
          <a:prstGeom prst="rect">
            <a:avLst/>
          </a:prstGeom>
        </p:spPr>
      </p:pic>
      <p:sp>
        <p:nvSpPr>
          <p:cNvPr id="19" name="Text 13"/>
          <p:cNvSpPr/>
          <p:nvPr/>
        </p:nvSpPr>
        <p:spPr>
          <a:xfrm>
            <a:off x="3878937" y="5573554"/>
            <a:ext cx="115848" cy="319207"/>
          </a:xfrm>
          <a:prstGeom prst="rect">
            <a:avLst/>
          </a:prstGeom>
          <a:noFill/>
          <a:ln/>
        </p:spPr>
        <p:txBody>
          <a:bodyPr wrap="none" lIns="0" tIns="0" rIns="0" bIns="0" rtlCol="0" anchor="t"/>
          <a:lstStyle/>
          <a:p>
            <a:pPr algn="ctr" indent="0" marL="0">
              <a:lnSpc>
                <a:spcPts val="2500"/>
              </a:lnSpc>
              <a:buNone/>
            </a:pPr>
            <a:r>
              <a:rPr lang="en-US" sz="1550" b="1" dirty="0">
                <a:solidFill>
                  <a:srgbClr val="4A4A45"/>
                </a:solidFill>
                <a:latin typeface="Lato Bold" pitchFamily="34" charset="0"/>
                <a:ea typeface="Lato Bold" pitchFamily="34" charset="-122"/>
                <a:cs typeface="Lato Bold" pitchFamily="34" charset="-120"/>
              </a:rPr>
              <a:t>4</a:t>
            </a:r>
            <a:endParaRPr lang="en-US" sz="1550" dirty="0"/>
          </a:p>
        </p:txBody>
      </p:sp>
      <p:sp>
        <p:nvSpPr>
          <p:cNvPr id="20" name="Text 14"/>
          <p:cNvSpPr/>
          <p:nvPr/>
        </p:nvSpPr>
        <p:spPr>
          <a:xfrm>
            <a:off x="6772037" y="5432941"/>
            <a:ext cx="1995964" cy="249436"/>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Quantum Ecosystem</a:t>
            </a:r>
            <a:endParaRPr lang="en-US" sz="1550" dirty="0"/>
          </a:p>
        </p:txBody>
      </p:sp>
      <p:sp>
        <p:nvSpPr>
          <p:cNvPr id="21" name="Text 15"/>
          <p:cNvSpPr/>
          <p:nvPr/>
        </p:nvSpPr>
        <p:spPr>
          <a:xfrm>
            <a:off x="6772037" y="5778103"/>
            <a:ext cx="6383179" cy="25538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A robust ecosystem of hardware, software, and applications supporting quantum computing.</a:t>
            </a:r>
            <a:endParaRPr lang="en-US" sz="1250" dirty="0"/>
          </a:p>
        </p:txBody>
      </p:sp>
      <p:sp>
        <p:nvSpPr>
          <p:cNvPr id="22" name="Shape 16"/>
          <p:cNvSpPr/>
          <p:nvPr/>
        </p:nvSpPr>
        <p:spPr>
          <a:xfrm>
            <a:off x="6652260" y="6203513"/>
            <a:ext cx="7379494" cy="11430"/>
          </a:xfrm>
          <a:prstGeom prst="roundRect">
            <a:avLst>
              <a:gd name="adj" fmla="val 209552"/>
            </a:avLst>
          </a:prstGeom>
          <a:solidFill>
            <a:srgbClr val="CBC5B8"/>
          </a:solidFill>
          <a:ln/>
        </p:spPr>
      </p:sp>
      <p:pic>
        <p:nvPicPr>
          <p:cNvPr id="23" name="Image 4" descr="preencoded.png">    </p:cNvPr>
          <p:cNvPicPr>
            <a:picLocks noChangeAspect="1"/>
          </p:cNvPicPr>
          <p:nvPr/>
        </p:nvPicPr>
        <p:blipFill>
          <a:blip r:embed="rId5"/>
          <a:stretch>
            <a:fillRect/>
          </a:stretch>
        </p:blipFill>
        <p:spPr>
          <a:xfrm>
            <a:off x="592455" y="6233041"/>
            <a:ext cx="6688812" cy="919877"/>
          </a:xfrm>
          <a:prstGeom prst="rect">
            <a:avLst/>
          </a:prstGeom>
        </p:spPr>
      </p:pic>
      <p:sp>
        <p:nvSpPr>
          <p:cNvPr id="24" name="Text 17"/>
          <p:cNvSpPr/>
          <p:nvPr/>
        </p:nvSpPr>
        <p:spPr>
          <a:xfrm>
            <a:off x="3878818" y="6533317"/>
            <a:ext cx="115848" cy="319207"/>
          </a:xfrm>
          <a:prstGeom prst="rect">
            <a:avLst/>
          </a:prstGeom>
          <a:noFill/>
          <a:ln/>
        </p:spPr>
        <p:txBody>
          <a:bodyPr wrap="none" lIns="0" tIns="0" rIns="0" bIns="0" rtlCol="0" anchor="t"/>
          <a:lstStyle/>
          <a:p>
            <a:pPr algn="ctr" indent="0" marL="0">
              <a:lnSpc>
                <a:spcPts val="2500"/>
              </a:lnSpc>
              <a:buNone/>
            </a:pPr>
            <a:r>
              <a:rPr lang="en-US" sz="1550" b="1" dirty="0">
                <a:solidFill>
                  <a:srgbClr val="4A4A45"/>
                </a:solidFill>
                <a:latin typeface="Lato Bold" pitchFamily="34" charset="0"/>
                <a:ea typeface="Lato Bold" pitchFamily="34" charset="-122"/>
                <a:cs typeface="Lato Bold" pitchFamily="34" charset="-120"/>
              </a:rPr>
              <a:t>5</a:t>
            </a:r>
            <a:endParaRPr lang="en-US" sz="1550" dirty="0"/>
          </a:p>
        </p:txBody>
      </p:sp>
      <p:sp>
        <p:nvSpPr>
          <p:cNvPr id="25" name="Text 18"/>
          <p:cNvSpPr/>
          <p:nvPr/>
        </p:nvSpPr>
        <p:spPr>
          <a:xfrm>
            <a:off x="7440930" y="6392704"/>
            <a:ext cx="2469475" cy="249436"/>
          </a:xfrm>
          <a:prstGeom prst="rect">
            <a:avLst/>
          </a:prstGeom>
          <a:noFill/>
          <a:ln/>
        </p:spPr>
        <p:txBody>
          <a:bodyPr wrap="none" lIns="0" tIns="0" rIns="0" bIns="0" rtlCol="0" anchor="t"/>
          <a:lstStyle/>
          <a:p>
            <a:pPr algn="l" indent="0" marL="0">
              <a:lnSpc>
                <a:spcPts val="1950"/>
              </a:lnSpc>
              <a:buNone/>
            </a:pPr>
            <a:r>
              <a:rPr lang="en-US" sz="1550" b="1" dirty="0">
                <a:solidFill>
                  <a:srgbClr val="4A4A45"/>
                </a:solidFill>
                <a:latin typeface="Lato Bold" pitchFamily="34" charset="0"/>
                <a:ea typeface="Lato Bold" pitchFamily="34" charset="-122"/>
                <a:cs typeface="Lato Bold" pitchFamily="34" charset="-120"/>
              </a:rPr>
              <a:t>Quantum Computing for All</a:t>
            </a:r>
            <a:endParaRPr lang="en-US" sz="1550" dirty="0"/>
          </a:p>
        </p:txBody>
      </p:sp>
      <p:sp>
        <p:nvSpPr>
          <p:cNvPr id="26" name="Text 19"/>
          <p:cNvSpPr/>
          <p:nvPr/>
        </p:nvSpPr>
        <p:spPr>
          <a:xfrm>
            <a:off x="7440930" y="6737866"/>
            <a:ext cx="6426637" cy="255389"/>
          </a:xfrm>
          <a:prstGeom prst="rect">
            <a:avLst/>
          </a:prstGeom>
          <a:noFill/>
          <a:ln/>
        </p:spPr>
        <p:txBody>
          <a:bodyPr wrap="none" lIns="0" tIns="0" rIns="0" bIns="0" rtlCol="0" anchor="t"/>
          <a:lstStyle/>
          <a:p>
            <a:pPr algn="l" indent="0" marL="0">
              <a:lnSpc>
                <a:spcPts val="2000"/>
              </a:lnSpc>
              <a:buNone/>
            </a:pPr>
            <a:r>
              <a:rPr lang="en-US" sz="1250" dirty="0">
                <a:solidFill>
                  <a:srgbClr val="4A4A45"/>
                </a:solidFill>
                <a:latin typeface="Lato" pitchFamily="34" charset="0"/>
                <a:ea typeface="Lato" pitchFamily="34" charset="-122"/>
                <a:cs typeface="Lato" pitchFamily="34" charset="-120"/>
              </a:rPr>
              <a:t>Broad accessibility and adoption of quantum computing across industries and research areas.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7353" y="1033820"/>
            <a:ext cx="7689294" cy="1948458"/>
          </a:xfrm>
          <a:prstGeom prst="rect">
            <a:avLst/>
          </a:prstGeom>
          <a:noFill/>
          <a:ln/>
        </p:spPr>
        <p:txBody>
          <a:bodyPr wrap="square" lIns="0" tIns="0" rIns="0" bIns="0" rtlCol="0" anchor="t"/>
          <a:lstStyle/>
          <a:p>
            <a:pPr indent="0" marL="0">
              <a:lnSpc>
                <a:spcPts val="5100"/>
              </a:lnSpc>
              <a:buNone/>
            </a:pPr>
            <a:r>
              <a:rPr lang="en-US" sz="4050" b="1" dirty="0">
                <a:solidFill>
                  <a:srgbClr val="282824"/>
                </a:solidFill>
                <a:latin typeface="Lato Bold" pitchFamily="34" charset="0"/>
                <a:ea typeface="Lato Bold" pitchFamily="34" charset="-122"/>
                <a:cs typeface="Lato Bold" pitchFamily="34" charset="-120"/>
              </a:rPr>
              <a:t>The Fundamentals of Quantum Mechanics: The Science Behind Quantum Computing</a:t>
            </a:r>
            <a:endParaRPr lang="en-US" sz="4050" dirty="0"/>
          </a:p>
        </p:txBody>
      </p:sp>
      <p:sp>
        <p:nvSpPr>
          <p:cNvPr id="4" name="Shape 1"/>
          <p:cNvSpPr/>
          <p:nvPr/>
        </p:nvSpPr>
        <p:spPr>
          <a:xfrm>
            <a:off x="727353" y="3527703"/>
            <a:ext cx="363617" cy="363617"/>
          </a:xfrm>
          <a:prstGeom prst="roundRect">
            <a:avLst>
              <a:gd name="adj" fmla="val 8574"/>
            </a:avLst>
          </a:prstGeom>
          <a:solidFill>
            <a:srgbClr val="E5DFD2"/>
          </a:solidFill>
          <a:ln/>
        </p:spPr>
      </p:sp>
      <p:sp>
        <p:nvSpPr>
          <p:cNvPr id="5" name="Text 2"/>
          <p:cNvSpPr/>
          <p:nvPr/>
        </p:nvSpPr>
        <p:spPr>
          <a:xfrm>
            <a:off x="1298734" y="3527703"/>
            <a:ext cx="2778800" cy="324683"/>
          </a:xfrm>
          <a:prstGeom prst="rect">
            <a:avLst/>
          </a:prstGeom>
          <a:noFill/>
          <a:ln/>
        </p:spPr>
        <p:txBody>
          <a:bodyPr wrap="none" lIns="0" tIns="0" rIns="0" bIns="0" rtlCol="0" anchor="t"/>
          <a:lstStyle/>
          <a:p>
            <a:pPr indent="0" marL="0">
              <a:lnSpc>
                <a:spcPts val="2550"/>
              </a:lnSpc>
              <a:buNone/>
            </a:pPr>
            <a:r>
              <a:rPr lang="en-US" sz="2000" b="1" dirty="0">
                <a:solidFill>
                  <a:srgbClr val="4A4A45"/>
                </a:solidFill>
                <a:latin typeface="Lato Bold" pitchFamily="34" charset="0"/>
                <a:ea typeface="Lato Bold" pitchFamily="34" charset="-122"/>
                <a:cs typeface="Lato Bold" pitchFamily="34" charset="-120"/>
              </a:rPr>
              <a:t>Quantum Superposition</a:t>
            </a:r>
            <a:endParaRPr lang="en-US" sz="2000" dirty="0"/>
          </a:p>
        </p:txBody>
      </p:sp>
      <p:sp>
        <p:nvSpPr>
          <p:cNvPr id="6" name="Text 3"/>
          <p:cNvSpPr/>
          <p:nvPr/>
        </p:nvSpPr>
        <p:spPr>
          <a:xfrm>
            <a:off x="1298734" y="3977045"/>
            <a:ext cx="3169444" cy="1330166"/>
          </a:xfrm>
          <a:prstGeom prst="rect">
            <a:avLst/>
          </a:prstGeom>
          <a:noFill/>
          <a:ln/>
        </p:spPr>
        <p:txBody>
          <a:bodyPr wrap="square" lIns="0" tIns="0" rIns="0" bIns="0" rtlCol="0" anchor="t"/>
          <a:lstStyle/>
          <a:p>
            <a:pPr indent="0" marL="0">
              <a:lnSpc>
                <a:spcPts val="2600"/>
              </a:lnSpc>
              <a:buNone/>
            </a:pPr>
            <a:r>
              <a:rPr lang="en-US" sz="1600" dirty="0">
                <a:solidFill>
                  <a:srgbClr val="4A4A45"/>
                </a:solidFill>
                <a:latin typeface="Lato" pitchFamily="34" charset="0"/>
                <a:ea typeface="Lato" pitchFamily="34" charset="-122"/>
                <a:cs typeface="Lato" pitchFamily="34" charset="-120"/>
              </a:rPr>
              <a:t>A quantum system can exist in multiple states simultaneously, unlike classical bits that can only be 0 or 1.</a:t>
            </a:r>
            <a:endParaRPr lang="en-US" sz="1600" dirty="0"/>
          </a:p>
        </p:txBody>
      </p:sp>
      <p:sp>
        <p:nvSpPr>
          <p:cNvPr id="7" name="Shape 4"/>
          <p:cNvSpPr/>
          <p:nvPr/>
        </p:nvSpPr>
        <p:spPr>
          <a:xfrm>
            <a:off x="4675942" y="3527703"/>
            <a:ext cx="363617" cy="363617"/>
          </a:xfrm>
          <a:prstGeom prst="roundRect">
            <a:avLst>
              <a:gd name="adj" fmla="val 8574"/>
            </a:avLst>
          </a:prstGeom>
          <a:solidFill>
            <a:srgbClr val="E5DFD2"/>
          </a:solidFill>
          <a:ln/>
        </p:spPr>
      </p:sp>
      <p:sp>
        <p:nvSpPr>
          <p:cNvPr id="8" name="Text 5"/>
          <p:cNvSpPr/>
          <p:nvPr/>
        </p:nvSpPr>
        <p:spPr>
          <a:xfrm>
            <a:off x="5247323" y="3527703"/>
            <a:ext cx="2785229" cy="324683"/>
          </a:xfrm>
          <a:prstGeom prst="rect">
            <a:avLst/>
          </a:prstGeom>
          <a:noFill/>
          <a:ln/>
        </p:spPr>
        <p:txBody>
          <a:bodyPr wrap="none" lIns="0" tIns="0" rIns="0" bIns="0" rtlCol="0" anchor="t"/>
          <a:lstStyle/>
          <a:p>
            <a:pPr indent="0" marL="0">
              <a:lnSpc>
                <a:spcPts val="2550"/>
              </a:lnSpc>
              <a:buNone/>
            </a:pPr>
            <a:r>
              <a:rPr lang="en-US" sz="2000" b="1" dirty="0">
                <a:solidFill>
                  <a:srgbClr val="4A4A45"/>
                </a:solidFill>
                <a:latin typeface="Lato Bold" pitchFamily="34" charset="0"/>
                <a:ea typeface="Lato Bold" pitchFamily="34" charset="-122"/>
                <a:cs typeface="Lato Bold" pitchFamily="34" charset="-120"/>
              </a:rPr>
              <a:t>Quantum Entanglement</a:t>
            </a:r>
            <a:endParaRPr lang="en-US" sz="2000" dirty="0"/>
          </a:p>
        </p:txBody>
      </p:sp>
      <p:sp>
        <p:nvSpPr>
          <p:cNvPr id="9" name="Text 6"/>
          <p:cNvSpPr/>
          <p:nvPr/>
        </p:nvSpPr>
        <p:spPr>
          <a:xfrm>
            <a:off x="5247323" y="3977045"/>
            <a:ext cx="3169444" cy="1330166"/>
          </a:xfrm>
          <a:prstGeom prst="rect">
            <a:avLst/>
          </a:prstGeom>
          <a:noFill/>
          <a:ln/>
        </p:spPr>
        <p:txBody>
          <a:bodyPr wrap="square" lIns="0" tIns="0" rIns="0" bIns="0" rtlCol="0" anchor="t"/>
          <a:lstStyle/>
          <a:p>
            <a:pPr indent="0" marL="0">
              <a:lnSpc>
                <a:spcPts val="2600"/>
              </a:lnSpc>
              <a:buNone/>
            </a:pPr>
            <a:r>
              <a:rPr lang="en-US" sz="1600" dirty="0">
                <a:solidFill>
                  <a:srgbClr val="4A4A45"/>
                </a:solidFill>
                <a:latin typeface="Lato" pitchFamily="34" charset="0"/>
                <a:ea typeface="Lato" pitchFamily="34" charset="-122"/>
                <a:cs typeface="Lato" pitchFamily="34" charset="-120"/>
              </a:rPr>
              <a:t>Two or more quantum particles become interconnected, even at vast distances, influencing each other's states.</a:t>
            </a:r>
            <a:endParaRPr lang="en-US" sz="1600" dirty="0"/>
          </a:p>
        </p:txBody>
      </p:sp>
      <p:sp>
        <p:nvSpPr>
          <p:cNvPr id="10" name="Shape 7"/>
          <p:cNvSpPr/>
          <p:nvPr/>
        </p:nvSpPr>
        <p:spPr>
          <a:xfrm>
            <a:off x="727353" y="5748695"/>
            <a:ext cx="363617" cy="363617"/>
          </a:xfrm>
          <a:prstGeom prst="roundRect">
            <a:avLst>
              <a:gd name="adj" fmla="val 8574"/>
            </a:avLst>
          </a:prstGeom>
          <a:solidFill>
            <a:srgbClr val="E5DFD2"/>
          </a:solidFill>
          <a:ln/>
        </p:spPr>
      </p:sp>
      <p:sp>
        <p:nvSpPr>
          <p:cNvPr id="11" name="Text 8"/>
          <p:cNvSpPr/>
          <p:nvPr/>
        </p:nvSpPr>
        <p:spPr>
          <a:xfrm>
            <a:off x="1298734" y="5748695"/>
            <a:ext cx="2598063" cy="324683"/>
          </a:xfrm>
          <a:prstGeom prst="rect">
            <a:avLst/>
          </a:prstGeom>
          <a:noFill/>
          <a:ln/>
        </p:spPr>
        <p:txBody>
          <a:bodyPr wrap="none" lIns="0" tIns="0" rIns="0" bIns="0" rtlCol="0" anchor="t"/>
          <a:lstStyle/>
          <a:p>
            <a:pPr indent="0" marL="0">
              <a:lnSpc>
                <a:spcPts val="2550"/>
              </a:lnSpc>
              <a:buNone/>
            </a:pPr>
            <a:r>
              <a:rPr lang="en-US" sz="2000" b="1" dirty="0">
                <a:solidFill>
                  <a:srgbClr val="4A4A45"/>
                </a:solidFill>
                <a:latin typeface="Lato Bold" pitchFamily="34" charset="0"/>
                <a:ea typeface="Lato Bold" pitchFamily="34" charset="-122"/>
                <a:cs typeface="Lato Bold" pitchFamily="34" charset="-120"/>
              </a:rPr>
              <a:t>Quantum Tunneling</a:t>
            </a:r>
            <a:endParaRPr lang="en-US" sz="2000" dirty="0"/>
          </a:p>
        </p:txBody>
      </p:sp>
      <p:sp>
        <p:nvSpPr>
          <p:cNvPr id="12" name="Text 9"/>
          <p:cNvSpPr/>
          <p:nvPr/>
        </p:nvSpPr>
        <p:spPr>
          <a:xfrm>
            <a:off x="1298734" y="6198037"/>
            <a:ext cx="3169444" cy="997625"/>
          </a:xfrm>
          <a:prstGeom prst="rect">
            <a:avLst/>
          </a:prstGeom>
          <a:noFill/>
          <a:ln/>
        </p:spPr>
        <p:txBody>
          <a:bodyPr wrap="square" lIns="0" tIns="0" rIns="0" bIns="0" rtlCol="0" anchor="t"/>
          <a:lstStyle/>
          <a:p>
            <a:pPr indent="0" marL="0">
              <a:lnSpc>
                <a:spcPts val="2600"/>
              </a:lnSpc>
              <a:buNone/>
            </a:pPr>
            <a:r>
              <a:rPr lang="en-US" sz="1600" dirty="0">
                <a:solidFill>
                  <a:srgbClr val="4A4A45"/>
                </a:solidFill>
                <a:latin typeface="Lato" pitchFamily="34" charset="0"/>
                <a:ea typeface="Lato" pitchFamily="34" charset="-122"/>
                <a:cs typeface="Lato" pitchFamily="34" charset="-120"/>
              </a:rPr>
              <a:t>Particles can pass through seemingly impenetrable barriers, defying classical physics.</a:t>
            </a:r>
            <a:endParaRPr lang="en-US" sz="1600" dirty="0"/>
          </a:p>
        </p:txBody>
      </p:sp>
      <p:sp>
        <p:nvSpPr>
          <p:cNvPr id="13" name="Shape 10"/>
          <p:cNvSpPr/>
          <p:nvPr/>
        </p:nvSpPr>
        <p:spPr>
          <a:xfrm>
            <a:off x="4675942" y="5748695"/>
            <a:ext cx="363617" cy="363617"/>
          </a:xfrm>
          <a:prstGeom prst="roundRect">
            <a:avLst>
              <a:gd name="adj" fmla="val 8574"/>
            </a:avLst>
          </a:prstGeom>
          <a:solidFill>
            <a:srgbClr val="E5DFD2"/>
          </a:solidFill>
          <a:ln/>
        </p:spPr>
      </p:sp>
      <p:sp>
        <p:nvSpPr>
          <p:cNvPr id="14" name="Text 11"/>
          <p:cNvSpPr/>
          <p:nvPr/>
        </p:nvSpPr>
        <p:spPr>
          <a:xfrm>
            <a:off x="5247323" y="5748695"/>
            <a:ext cx="2783562" cy="324683"/>
          </a:xfrm>
          <a:prstGeom prst="rect">
            <a:avLst/>
          </a:prstGeom>
          <a:noFill/>
          <a:ln/>
        </p:spPr>
        <p:txBody>
          <a:bodyPr wrap="none" lIns="0" tIns="0" rIns="0" bIns="0" rtlCol="0" anchor="t"/>
          <a:lstStyle/>
          <a:p>
            <a:pPr indent="0" marL="0">
              <a:lnSpc>
                <a:spcPts val="2550"/>
              </a:lnSpc>
              <a:buNone/>
            </a:pPr>
            <a:r>
              <a:rPr lang="en-US" sz="2000" b="1" dirty="0">
                <a:solidFill>
                  <a:srgbClr val="4A4A45"/>
                </a:solidFill>
                <a:latin typeface="Lato Bold" pitchFamily="34" charset="0"/>
                <a:ea typeface="Lato Bold" pitchFamily="34" charset="-122"/>
                <a:cs typeface="Lato Bold" pitchFamily="34" charset="-120"/>
              </a:rPr>
              <a:t>Quantum Measurement</a:t>
            </a:r>
            <a:endParaRPr lang="en-US" sz="2000" dirty="0"/>
          </a:p>
        </p:txBody>
      </p:sp>
      <p:sp>
        <p:nvSpPr>
          <p:cNvPr id="15" name="Text 12"/>
          <p:cNvSpPr/>
          <p:nvPr/>
        </p:nvSpPr>
        <p:spPr>
          <a:xfrm>
            <a:off x="5247323" y="6198037"/>
            <a:ext cx="3169444" cy="997625"/>
          </a:xfrm>
          <a:prstGeom prst="rect">
            <a:avLst/>
          </a:prstGeom>
          <a:noFill/>
          <a:ln/>
        </p:spPr>
        <p:txBody>
          <a:bodyPr wrap="square" lIns="0" tIns="0" rIns="0" bIns="0" rtlCol="0" anchor="t"/>
          <a:lstStyle/>
          <a:p>
            <a:pPr indent="0" marL="0">
              <a:lnSpc>
                <a:spcPts val="2600"/>
              </a:lnSpc>
              <a:buNone/>
            </a:pPr>
            <a:r>
              <a:rPr lang="en-US" sz="1600" dirty="0">
                <a:solidFill>
                  <a:srgbClr val="4A4A45"/>
                </a:solidFill>
                <a:latin typeface="Lato" pitchFamily="34" charset="0"/>
                <a:ea typeface="Lato" pitchFamily="34" charset="-122"/>
                <a:cs typeface="Lato" pitchFamily="34" charset="-120"/>
              </a:rPr>
              <a:t>Observing a quantum system causes its state to collapse into a single definite value.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02023"/>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Understanding Qubits: The Heart of Quantum Computing</a:t>
            </a:r>
            <a:endParaRPr lang="en-US" sz="4450" dirty="0"/>
          </a:p>
        </p:txBody>
      </p:sp>
      <p:sp>
        <p:nvSpPr>
          <p:cNvPr id="3" name="Text 1"/>
          <p:cNvSpPr/>
          <p:nvPr/>
        </p:nvSpPr>
        <p:spPr>
          <a:xfrm>
            <a:off x="793790" y="388655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Classical Bits</a:t>
            </a:r>
            <a:endParaRPr lang="en-US" sz="2200" dirty="0"/>
          </a:p>
        </p:txBody>
      </p:sp>
      <p:sp>
        <p:nvSpPr>
          <p:cNvPr id="4" name="Text 2"/>
          <p:cNvSpPr/>
          <p:nvPr/>
        </p:nvSpPr>
        <p:spPr>
          <a:xfrm>
            <a:off x="793790" y="4467701"/>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Classical bits represent information as 0 or 1. They exist in a definite state, either on or off.</a:t>
            </a:r>
            <a:endParaRPr lang="en-US" sz="1750" dirty="0"/>
          </a:p>
        </p:txBody>
      </p:sp>
      <p:sp>
        <p:nvSpPr>
          <p:cNvPr id="5" name="Text 3"/>
          <p:cNvSpPr/>
          <p:nvPr/>
        </p:nvSpPr>
        <p:spPr>
          <a:xfrm>
            <a:off x="793790" y="539757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Classical computers process information sequentially, limited to one state at a time.</a:t>
            </a:r>
            <a:endParaRPr lang="en-US" sz="1750" dirty="0"/>
          </a:p>
        </p:txBody>
      </p:sp>
      <p:sp>
        <p:nvSpPr>
          <p:cNvPr id="6" name="Text 4"/>
          <p:cNvSpPr/>
          <p:nvPr/>
        </p:nvSpPr>
        <p:spPr>
          <a:xfrm>
            <a:off x="7599521" y="388655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Qubits</a:t>
            </a:r>
            <a:endParaRPr lang="en-US" sz="2200" dirty="0"/>
          </a:p>
        </p:txBody>
      </p:sp>
      <p:sp>
        <p:nvSpPr>
          <p:cNvPr id="7" name="Text 5"/>
          <p:cNvSpPr/>
          <p:nvPr/>
        </p:nvSpPr>
        <p:spPr>
          <a:xfrm>
            <a:off x="7599521" y="4467701"/>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Qubits leverage quantum mechanics to exist in multiple states simultaneously, known as superposition.</a:t>
            </a:r>
            <a:endParaRPr lang="en-US" sz="1750" dirty="0"/>
          </a:p>
        </p:txBody>
      </p:sp>
      <p:sp>
        <p:nvSpPr>
          <p:cNvPr id="8" name="Text 6"/>
          <p:cNvSpPr/>
          <p:nvPr/>
        </p:nvSpPr>
        <p:spPr>
          <a:xfrm>
            <a:off x="7599521" y="539757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Qubits unlock the potential for parallel processing, allowing quantum computers to explore many possibilities at once.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Superposition and Entanglement: Unlocking Quantum Parallelism</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Superposition</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Qubits can exist in multiple states simultaneously, unlike classical bits that are limited to 0 or 1. This allows quantum computers to explore a vast range of possibilities at once, leading to significant speedups for certain algorithms.</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82824"/>
                </a:solidFill>
                <a:latin typeface="Lato Bold" pitchFamily="34" charset="0"/>
                <a:ea typeface="Lato Bold" pitchFamily="34" charset="-122"/>
                <a:cs typeface="Lato Bold" pitchFamily="34" charset="-120"/>
              </a:rPr>
              <a:t>Entanglement</a:t>
            </a:r>
            <a:endParaRPr lang="en-US" sz="2200" dirty="0"/>
          </a:p>
        </p:txBody>
      </p:sp>
      <p:sp>
        <p:nvSpPr>
          <p:cNvPr id="6" name="Text 4"/>
          <p:cNvSpPr/>
          <p:nvPr/>
        </p:nvSpPr>
        <p:spPr>
          <a:xfrm>
            <a:off x="7599521" y="456973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A4A45"/>
                </a:solidFill>
                <a:latin typeface="Lato" pitchFamily="34" charset="0"/>
                <a:ea typeface="Lato" pitchFamily="34" charset="-122"/>
                <a:cs typeface="Lato" pitchFamily="34" charset="-120"/>
              </a:rPr>
              <a:t>Entangled qubits become interconnected, influencing each other's states even when physically separated. This allows for a powerful form of correlation that can be exploited for tasks like secure communication and quantum computation.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5678" y="615672"/>
            <a:ext cx="7812643" cy="1783080"/>
          </a:xfrm>
          <a:prstGeom prst="rect">
            <a:avLst/>
          </a:prstGeom>
          <a:noFill/>
          <a:ln/>
        </p:spPr>
        <p:txBody>
          <a:bodyPr wrap="square" lIns="0" tIns="0" rIns="0" bIns="0" rtlCol="0" anchor="t"/>
          <a:lstStyle/>
          <a:p>
            <a:pPr indent="0" marL="0">
              <a:lnSpc>
                <a:spcPts val="4650"/>
              </a:lnSpc>
              <a:buNone/>
            </a:pPr>
            <a:r>
              <a:rPr lang="en-US" sz="3700" b="1" dirty="0">
                <a:solidFill>
                  <a:srgbClr val="282824"/>
                </a:solidFill>
                <a:latin typeface="Lato Bold" pitchFamily="34" charset="0"/>
                <a:ea typeface="Lato Bold" pitchFamily="34" charset="-122"/>
                <a:cs typeface="Lato Bold" pitchFamily="34" charset="-120"/>
              </a:rPr>
              <a:t>Quantum Gates and Circuits: How Quantum Computers Process Information</a:t>
            </a:r>
            <a:endParaRPr lang="en-US" sz="3700" dirty="0"/>
          </a:p>
        </p:txBody>
      </p:sp>
      <p:pic>
        <p:nvPicPr>
          <p:cNvPr id="4" name="Image 1" descr="preencoded.png">    </p:cNvPr>
          <p:cNvPicPr>
            <a:picLocks noChangeAspect="1"/>
          </p:cNvPicPr>
          <p:nvPr/>
        </p:nvPicPr>
        <p:blipFill>
          <a:blip r:embed="rId2"/>
          <a:stretch>
            <a:fillRect/>
          </a:stretch>
        </p:blipFill>
        <p:spPr>
          <a:xfrm>
            <a:off x="665678" y="2684026"/>
            <a:ext cx="950952" cy="1704142"/>
          </a:xfrm>
          <a:prstGeom prst="rect">
            <a:avLst/>
          </a:prstGeom>
        </p:spPr>
      </p:pic>
      <p:sp>
        <p:nvSpPr>
          <p:cNvPr id="5" name="Text 1"/>
          <p:cNvSpPr/>
          <p:nvPr/>
        </p:nvSpPr>
        <p:spPr>
          <a:xfrm>
            <a:off x="1901904" y="2874169"/>
            <a:ext cx="2377321" cy="297180"/>
          </a:xfrm>
          <a:prstGeom prst="rect">
            <a:avLst/>
          </a:prstGeom>
          <a:noFill/>
          <a:ln/>
        </p:spPr>
        <p:txBody>
          <a:bodyPr wrap="none" lIns="0" tIns="0" rIns="0" bIns="0" rtlCol="0" anchor="t"/>
          <a:lstStyle/>
          <a:p>
            <a:pPr algn="l"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Quantum Gates</a:t>
            </a:r>
            <a:endParaRPr lang="en-US" sz="1850" dirty="0"/>
          </a:p>
        </p:txBody>
      </p:sp>
      <p:sp>
        <p:nvSpPr>
          <p:cNvPr id="6" name="Text 2"/>
          <p:cNvSpPr/>
          <p:nvPr/>
        </p:nvSpPr>
        <p:spPr>
          <a:xfrm>
            <a:off x="1901904" y="3285411"/>
            <a:ext cx="6576417" cy="912614"/>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Quantum gates are the fundamental building blocks of quantum circuits. These gates manipulate qubits in specific ways, performing operations like superposition and entanglement.</a:t>
            </a:r>
            <a:endParaRPr lang="en-US" sz="1450" dirty="0"/>
          </a:p>
        </p:txBody>
      </p:sp>
      <p:pic>
        <p:nvPicPr>
          <p:cNvPr id="7" name="Image 2" descr="preencoded.png">    </p:cNvPr>
          <p:cNvPicPr>
            <a:picLocks noChangeAspect="1"/>
          </p:cNvPicPr>
          <p:nvPr/>
        </p:nvPicPr>
        <p:blipFill>
          <a:blip r:embed="rId3"/>
          <a:stretch>
            <a:fillRect/>
          </a:stretch>
        </p:blipFill>
        <p:spPr>
          <a:xfrm>
            <a:off x="665678" y="4388168"/>
            <a:ext cx="950952" cy="1521500"/>
          </a:xfrm>
          <a:prstGeom prst="rect">
            <a:avLst/>
          </a:prstGeom>
        </p:spPr>
      </p:pic>
      <p:sp>
        <p:nvSpPr>
          <p:cNvPr id="8" name="Text 3"/>
          <p:cNvSpPr/>
          <p:nvPr/>
        </p:nvSpPr>
        <p:spPr>
          <a:xfrm>
            <a:off x="1901904" y="4578310"/>
            <a:ext cx="2377321" cy="297180"/>
          </a:xfrm>
          <a:prstGeom prst="rect">
            <a:avLst/>
          </a:prstGeom>
          <a:noFill/>
          <a:ln/>
        </p:spPr>
        <p:txBody>
          <a:bodyPr wrap="none" lIns="0" tIns="0" rIns="0" bIns="0" rtlCol="0" anchor="t"/>
          <a:lstStyle/>
          <a:p>
            <a:pPr algn="l"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Quantum Circuits</a:t>
            </a:r>
            <a:endParaRPr lang="en-US" sz="1850" dirty="0"/>
          </a:p>
        </p:txBody>
      </p:sp>
      <p:sp>
        <p:nvSpPr>
          <p:cNvPr id="9" name="Text 4"/>
          <p:cNvSpPr/>
          <p:nvPr/>
        </p:nvSpPr>
        <p:spPr>
          <a:xfrm>
            <a:off x="1901904" y="4989552"/>
            <a:ext cx="6576417" cy="608409"/>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Quantum circuits are sequences of quantum gates that operate on qubits. They are designed to solve specific problems by performing a series of computations.</a:t>
            </a:r>
            <a:endParaRPr lang="en-US" sz="1450" dirty="0"/>
          </a:p>
        </p:txBody>
      </p:sp>
      <p:pic>
        <p:nvPicPr>
          <p:cNvPr id="10" name="Image 3" descr="preencoded.png">    </p:cNvPr>
          <p:cNvPicPr>
            <a:picLocks noChangeAspect="1"/>
          </p:cNvPicPr>
          <p:nvPr/>
        </p:nvPicPr>
        <p:blipFill>
          <a:blip r:embed="rId4"/>
          <a:stretch>
            <a:fillRect/>
          </a:stretch>
        </p:blipFill>
        <p:spPr>
          <a:xfrm>
            <a:off x="665678" y="5909667"/>
            <a:ext cx="950952" cy="1704142"/>
          </a:xfrm>
          <a:prstGeom prst="rect">
            <a:avLst/>
          </a:prstGeom>
        </p:spPr>
      </p:pic>
      <p:sp>
        <p:nvSpPr>
          <p:cNvPr id="11" name="Text 5"/>
          <p:cNvSpPr/>
          <p:nvPr/>
        </p:nvSpPr>
        <p:spPr>
          <a:xfrm>
            <a:off x="1901904" y="6099810"/>
            <a:ext cx="2377321" cy="297180"/>
          </a:xfrm>
          <a:prstGeom prst="rect">
            <a:avLst/>
          </a:prstGeom>
          <a:noFill/>
          <a:ln/>
        </p:spPr>
        <p:txBody>
          <a:bodyPr wrap="none" lIns="0" tIns="0" rIns="0" bIns="0" rtlCol="0" anchor="t"/>
          <a:lstStyle/>
          <a:p>
            <a:pPr algn="l"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Circuit Execution</a:t>
            </a:r>
            <a:endParaRPr lang="en-US" sz="1850" dirty="0"/>
          </a:p>
        </p:txBody>
      </p:sp>
      <p:sp>
        <p:nvSpPr>
          <p:cNvPr id="12" name="Text 6"/>
          <p:cNvSpPr/>
          <p:nvPr/>
        </p:nvSpPr>
        <p:spPr>
          <a:xfrm>
            <a:off x="1901904" y="6511052"/>
            <a:ext cx="6576417" cy="912614"/>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When a quantum circuit is executed, the qubits undergo a series of transformations based on the applied gates, leading to a final output state that holds the solution.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9953"/>
          </a:xfrm>
          <a:prstGeom prst="rect">
            <a:avLst/>
          </a:prstGeom>
        </p:spPr>
      </p:pic>
      <p:sp>
        <p:nvSpPr>
          <p:cNvPr id="3" name="Text 0"/>
          <p:cNvSpPr/>
          <p:nvPr/>
        </p:nvSpPr>
        <p:spPr>
          <a:xfrm>
            <a:off x="694373" y="3336608"/>
            <a:ext cx="12355116" cy="619958"/>
          </a:xfrm>
          <a:prstGeom prst="rect">
            <a:avLst/>
          </a:prstGeom>
          <a:noFill/>
          <a:ln/>
        </p:spPr>
        <p:txBody>
          <a:bodyPr wrap="none" lIns="0" tIns="0" rIns="0" bIns="0" rtlCol="0" anchor="t"/>
          <a:lstStyle/>
          <a:p>
            <a:pPr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Key Quantum Algorithms: Revolutionizing Computation</a:t>
            </a:r>
            <a:endParaRPr lang="en-US" sz="3900" dirty="0"/>
          </a:p>
        </p:txBody>
      </p:sp>
      <p:sp>
        <p:nvSpPr>
          <p:cNvPr id="4" name="Shape 1"/>
          <p:cNvSpPr/>
          <p:nvPr/>
        </p:nvSpPr>
        <p:spPr>
          <a:xfrm>
            <a:off x="694373" y="4254103"/>
            <a:ext cx="6521648" cy="1460183"/>
          </a:xfrm>
          <a:prstGeom prst="roundRect">
            <a:avLst>
              <a:gd name="adj" fmla="val 2038"/>
            </a:avLst>
          </a:prstGeom>
          <a:solidFill>
            <a:srgbClr val="E5DFD2"/>
          </a:solidFill>
          <a:ln/>
        </p:spPr>
      </p:sp>
      <p:sp>
        <p:nvSpPr>
          <p:cNvPr id="5" name="Text 2"/>
          <p:cNvSpPr/>
          <p:nvPr/>
        </p:nvSpPr>
        <p:spPr>
          <a:xfrm>
            <a:off x="892731" y="4452461"/>
            <a:ext cx="2479953" cy="309920"/>
          </a:xfrm>
          <a:prstGeom prst="rect">
            <a:avLst/>
          </a:prstGeom>
          <a:noFill/>
          <a:ln/>
        </p:spPr>
        <p:txBody>
          <a:bodyPr wrap="none" lIns="0" tIns="0" rIns="0" bIns="0" rtlCol="0" anchor="t"/>
          <a:lstStyle/>
          <a:p>
            <a:pP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Shor’s Algorithm</a:t>
            </a:r>
            <a:endParaRPr lang="en-US" sz="1950" dirty="0"/>
          </a:p>
        </p:txBody>
      </p:sp>
      <p:sp>
        <p:nvSpPr>
          <p:cNvPr id="6" name="Text 3"/>
          <p:cNvSpPr/>
          <p:nvPr/>
        </p:nvSpPr>
        <p:spPr>
          <a:xfrm>
            <a:off x="892731" y="4881324"/>
            <a:ext cx="6124932" cy="63460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Efficiently factors large integers, breaking modern encryption schemes. This has significant implications for cryptography and cybersecurity.</a:t>
            </a:r>
            <a:endParaRPr lang="en-US" sz="1550" dirty="0"/>
          </a:p>
        </p:txBody>
      </p:sp>
      <p:sp>
        <p:nvSpPr>
          <p:cNvPr id="7" name="Shape 4"/>
          <p:cNvSpPr/>
          <p:nvPr/>
        </p:nvSpPr>
        <p:spPr>
          <a:xfrm>
            <a:off x="7414379" y="4254103"/>
            <a:ext cx="6521648" cy="1460183"/>
          </a:xfrm>
          <a:prstGeom prst="roundRect">
            <a:avLst>
              <a:gd name="adj" fmla="val 2038"/>
            </a:avLst>
          </a:prstGeom>
          <a:solidFill>
            <a:srgbClr val="E5DFD2"/>
          </a:solidFill>
          <a:ln/>
        </p:spPr>
      </p:sp>
      <p:sp>
        <p:nvSpPr>
          <p:cNvPr id="8" name="Text 5"/>
          <p:cNvSpPr/>
          <p:nvPr/>
        </p:nvSpPr>
        <p:spPr>
          <a:xfrm>
            <a:off x="7612737" y="4452461"/>
            <a:ext cx="2479953" cy="309920"/>
          </a:xfrm>
          <a:prstGeom prst="rect">
            <a:avLst/>
          </a:prstGeom>
          <a:noFill/>
          <a:ln/>
        </p:spPr>
        <p:txBody>
          <a:bodyPr wrap="none" lIns="0" tIns="0" rIns="0" bIns="0" rtlCol="0" anchor="t"/>
          <a:lstStyle/>
          <a:p>
            <a:pP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Grover’s Algorithm</a:t>
            </a:r>
            <a:endParaRPr lang="en-US" sz="1950" dirty="0"/>
          </a:p>
        </p:txBody>
      </p:sp>
      <p:sp>
        <p:nvSpPr>
          <p:cNvPr id="9" name="Text 6"/>
          <p:cNvSpPr/>
          <p:nvPr/>
        </p:nvSpPr>
        <p:spPr>
          <a:xfrm>
            <a:off x="7612737" y="4881324"/>
            <a:ext cx="6124932" cy="63460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Speeds up unsorted database searches. It offers advantages in areas like drug discovery, optimization, and machine learning.</a:t>
            </a:r>
            <a:endParaRPr lang="en-US" sz="1550" dirty="0"/>
          </a:p>
        </p:txBody>
      </p:sp>
      <p:sp>
        <p:nvSpPr>
          <p:cNvPr id="10" name="Shape 7"/>
          <p:cNvSpPr/>
          <p:nvPr/>
        </p:nvSpPr>
        <p:spPr>
          <a:xfrm>
            <a:off x="694373" y="5912644"/>
            <a:ext cx="6521648" cy="1460183"/>
          </a:xfrm>
          <a:prstGeom prst="roundRect">
            <a:avLst>
              <a:gd name="adj" fmla="val 2038"/>
            </a:avLst>
          </a:prstGeom>
          <a:solidFill>
            <a:srgbClr val="E5DFD2"/>
          </a:solidFill>
          <a:ln/>
        </p:spPr>
      </p:sp>
      <p:sp>
        <p:nvSpPr>
          <p:cNvPr id="11" name="Text 8"/>
          <p:cNvSpPr/>
          <p:nvPr/>
        </p:nvSpPr>
        <p:spPr>
          <a:xfrm>
            <a:off x="892731" y="6111002"/>
            <a:ext cx="3784997" cy="309920"/>
          </a:xfrm>
          <a:prstGeom prst="rect">
            <a:avLst/>
          </a:prstGeom>
          <a:noFill/>
          <a:ln/>
        </p:spPr>
        <p:txBody>
          <a:bodyPr wrap="none" lIns="0" tIns="0" rIns="0" bIns="0" rtlCol="0" anchor="t"/>
          <a:lstStyle/>
          <a:p>
            <a:pP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Quantum Fourier Transform (QFT)</a:t>
            </a:r>
            <a:endParaRPr lang="en-US" sz="1950" dirty="0"/>
          </a:p>
        </p:txBody>
      </p:sp>
      <p:sp>
        <p:nvSpPr>
          <p:cNvPr id="12" name="Text 9"/>
          <p:cNvSpPr/>
          <p:nvPr/>
        </p:nvSpPr>
        <p:spPr>
          <a:xfrm>
            <a:off x="892731" y="6539865"/>
            <a:ext cx="6124932" cy="63460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A fundamental building block for many quantum algorithms, it enables efficient analysis of data in quantum systems.</a:t>
            </a:r>
            <a:endParaRPr lang="en-US" sz="1550" dirty="0"/>
          </a:p>
        </p:txBody>
      </p:sp>
      <p:sp>
        <p:nvSpPr>
          <p:cNvPr id="13" name="Shape 10"/>
          <p:cNvSpPr/>
          <p:nvPr/>
        </p:nvSpPr>
        <p:spPr>
          <a:xfrm>
            <a:off x="7414379" y="5912644"/>
            <a:ext cx="6521648" cy="1460183"/>
          </a:xfrm>
          <a:prstGeom prst="roundRect">
            <a:avLst>
              <a:gd name="adj" fmla="val 2038"/>
            </a:avLst>
          </a:prstGeom>
          <a:solidFill>
            <a:srgbClr val="E5DFD2"/>
          </a:solidFill>
          <a:ln/>
        </p:spPr>
      </p:sp>
      <p:sp>
        <p:nvSpPr>
          <p:cNvPr id="14" name="Text 11"/>
          <p:cNvSpPr/>
          <p:nvPr/>
        </p:nvSpPr>
        <p:spPr>
          <a:xfrm>
            <a:off x="7612737" y="6111002"/>
            <a:ext cx="3014424" cy="309920"/>
          </a:xfrm>
          <a:prstGeom prst="rect">
            <a:avLst/>
          </a:prstGeom>
          <a:noFill/>
          <a:ln/>
        </p:spPr>
        <p:txBody>
          <a:bodyPr wrap="none" lIns="0" tIns="0" rIns="0" bIns="0" rtlCol="0" anchor="t"/>
          <a:lstStyle/>
          <a:p>
            <a:pP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Quantum Phase Estimation</a:t>
            </a:r>
            <a:endParaRPr lang="en-US" sz="1950" dirty="0"/>
          </a:p>
        </p:txBody>
      </p:sp>
      <p:sp>
        <p:nvSpPr>
          <p:cNvPr id="15" name="Text 12"/>
          <p:cNvSpPr/>
          <p:nvPr/>
        </p:nvSpPr>
        <p:spPr>
          <a:xfrm>
            <a:off x="7612737" y="6539865"/>
            <a:ext cx="6124932" cy="63460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Estimates the eigenvalues of a quantum operator, a crucial step in solving various problems in quantum physics and chemistry.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4015" y="545783"/>
            <a:ext cx="13242369" cy="1239441"/>
          </a:xfrm>
          <a:prstGeom prst="rect">
            <a:avLst/>
          </a:prstGeom>
          <a:noFill/>
          <a:ln/>
        </p:spPr>
        <p:txBody>
          <a:bodyPr wrap="square" lIns="0" tIns="0" rIns="0" bIns="0" rtlCol="0" anchor="t"/>
          <a:lstStyle/>
          <a:p>
            <a:pPr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Quantum Computing Hardware: Technologies and Architectures</a:t>
            </a:r>
            <a:endParaRPr lang="en-US" sz="3900" dirty="0"/>
          </a:p>
        </p:txBody>
      </p:sp>
      <p:sp>
        <p:nvSpPr>
          <p:cNvPr id="3" name="Shape 1"/>
          <p:cNvSpPr/>
          <p:nvPr/>
        </p:nvSpPr>
        <p:spPr>
          <a:xfrm>
            <a:off x="694015" y="2181820"/>
            <a:ext cx="1655207" cy="1142524"/>
          </a:xfrm>
          <a:prstGeom prst="roundRect">
            <a:avLst>
              <a:gd name="adj" fmla="val 2603"/>
            </a:avLst>
          </a:prstGeom>
          <a:solidFill>
            <a:srgbClr val="E5DFD2"/>
          </a:solidFill>
          <a:ln/>
        </p:spPr>
      </p:sp>
      <p:sp>
        <p:nvSpPr>
          <p:cNvPr id="4" name="Text 2"/>
          <p:cNvSpPr/>
          <p:nvPr/>
        </p:nvSpPr>
        <p:spPr>
          <a:xfrm>
            <a:off x="892254" y="2554724"/>
            <a:ext cx="143708" cy="396597"/>
          </a:xfrm>
          <a:prstGeom prst="rect">
            <a:avLst/>
          </a:prstGeom>
          <a:noFill/>
          <a:ln/>
        </p:spPr>
        <p:txBody>
          <a:bodyPr wrap="none" lIns="0" tIns="0" rIns="0" bIns="0" rtlCol="0" anchor="t"/>
          <a:lstStyle/>
          <a:p>
            <a:pPr algn="ctr" indent="0" marL="0">
              <a:lnSpc>
                <a:spcPts val="3100"/>
              </a:lnSpc>
              <a:buNone/>
            </a:pPr>
            <a:r>
              <a:rPr lang="en-US" sz="1950" b="1" dirty="0">
                <a:solidFill>
                  <a:srgbClr val="4A4A45"/>
                </a:solidFill>
                <a:latin typeface="Lato Bold" pitchFamily="34" charset="0"/>
                <a:ea typeface="Lato Bold" pitchFamily="34" charset="-122"/>
                <a:cs typeface="Lato Bold" pitchFamily="34" charset="-120"/>
              </a:rPr>
              <a:t>1</a:t>
            </a:r>
            <a:endParaRPr lang="en-US" sz="1950" dirty="0"/>
          </a:p>
        </p:txBody>
      </p:sp>
      <p:sp>
        <p:nvSpPr>
          <p:cNvPr id="5" name="Text 3"/>
          <p:cNvSpPr/>
          <p:nvPr/>
        </p:nvSpPr>
        <p:spPr>
          <a:xfrm>
            <a:off x="2547461" y="2380059"/>
            <a:ext cx="2679144" cy="309801"/>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Superconducting Qubits</a:t>
            </a:r>
            <a:endParaRPr lang="en-US" sz="1950" dirty="0"/>
          </a:p>
        </p:txBody>
      </p:sp>
      <p:sp>
        <p:nvSpPr>
          <p:cNvPr id="6" name="Text 4"/>
          <p:cNvSpPr/>
          <p:nvPr/>
        </p:nvSpPr>
        <p:spPr>
          <a:xfrm>
            <a:off x="2547461" y="2808803"/>
            <a:ext cx="8663702" cy="317302"/>
          </a:xfrm>
          <a:prstGeom prst="rect">
            <a:avLst/>
          </a:prstGeom>
          <a:noFill/>
          <a:ln/>
        </p:spPr>
        <p:txBody>
          <a:bodyPr wrap="none" lIns="0" tIns="0" rIns="0" bIns="0" rtlCol="0" anchor="t"/>
          <a:lstStyle/>
          <a:p>
            <a:pPr algn="l" indent="0" marL="0">
              <a:lnSpc>
                <a:spcPts val="2450"/>
              </a:lnSpc>
              <a:buNone/>
            </a:pPr>
            <a:r>
              <a:rPr lang="en-US" sz="1550" dirty="0">
                <a:solidFill>
                  <a:srgbClr val="4A4A45"/>
                </a:solidFill>
                <a:latin typeface="Lato" pitchFamily="34" charset="0"/>
                <a:ea typeface="Lato" pitchFamily="34" charset="-122"/>
                <a:cs typeface="Lato" pitchFamily="34" charset="-120"/>
              </a:rPr>
              <a:t>Superconducting qubits are fabricated from superconducting materials, cooled to near absolute zero.</a:t>
            </a:r>
            <a:endParaRPr lang="en-US" sz="1550" dirty="0"/>
          </a:p>
        </p:txBody>
      </p:sp>
      <p:sp>
        <p:nvSpPr>
          <p:cNvPr id="7" name="Shape 5"/>
          <p:cNvSpPr/>
          <p:nvPr/>
        </p:nvSpPr>
        <p:spPr>
          <a:xfrm>
            <a:off x="2448282" y="3314819"/>
            <a:ext cx="11389043" cy="11430"/>
          </a:xfrm>
          <a:prstGeom prst="roundRect">
            <a:avLst>
              <a:gd name="adj" fmla="val 260238"/>
            </a:avLst>
          </a:prstGeom>
          <a:solidFill>
            <a:srgbClr val="CBC5B8"/>
          </a:solidFill>
          <a:ln/>
        </p:spPr>
      </p:sp>
      <p:sp>
        <p:nvSpPr>
          <p:cNvPr id="8" name="Shape 6"/>
          <p:cNvSpPr/>
          <p:nvPr/>
        </p:nvSpPr>
        <p:spPr>
          <a:xfrm>
            <a:off x="694015" y="3423404"/>
            <a:ext cx="3310533" cy="1142524"/>
          </a:xfrm>
          <a:prstGeom prst="roundRect">
            <a:avLst>
              <a:gd name="adj" fmla="val 2603"/>
            </a:avLst>
          </a:prstGeom>
          <a:solidFill>
            <a:srgbClr val="E5DFD2"/>
          </a:solidFill>
          <a:ln/>
        </p:spPr>
      </p:sp>
      <p:sp>
        <p:nvSpPr>
          <p:cNvPr id="9" name="Text 7"/>
          <p:cNvSpPr/>
          <p:nvPr/>
        </p:nvSpPr>
        <p:spPr>
          <a:xfrm>
            <a:off x="892254" y="3796308"/>
            <a:ext cx="143708" cy="396597"/>
          </a:xfrm>
          <a:prstGeom prst="rect">
            <a:avLst/>
          </a:prstGeom>
          <a:noFill/>
          <a:ln/>
        </p:spPr>
        <p:txBody>
          <a:bodyPr wrap="none" lIns="0" tIns="0" rIns="0" bIns="0" rtlCol="0" anchor="t"/>
          <a:lstStyle/>
          <a:p>
            <a:pPr algn="ctr" indent="0" marL="0">
              <a:lnSpc>
                <a:spcPts val="3100"/>
              </a:lnSpc>
              <a:buNone/>
            </a:pPr>
            <a:r>
              <a:rPr lang="en-US" sz="1950" b="1" dirty="0">
                <a:solidFill>
                  <a:srgbClr val="4A4A45"/>
                </a:solidFill>
                <a:latin typeface="Lato Bold" pitchFamily="34" charset="0"/>
                <a:ea typeface="Lato Bold" pitchFamily="34" charset="-122"/>
                <a:cs typeface="Lato Bold" pitchFamily="34" charset="-120"/>
              </a:rPr>
              <a:t>2</a:t>
            </a:r>
            <a:endParaRPr lang="en-US" sz="1950" dirty="0"/>
          </a:p>
        </p:txBody>
      </p:sp>
      <p:sp>
        <p:nvSpPr>
          <p:cNvPr id="10" name="Text 8"/>
          <p:cNvSpPr/>
          <p:nvPr/>
        </p:nvSpPr>
        <p:spPr>
          <a:xfrm>
            <a:off x="4202787" y="3621643"/>
            <a:ext cx="2478762" cy="309801"/>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Trapped Ion Qubits</a:t>
            </a:r>
            <a:endParaRPr lang="en-US" sz="1950" dirty="0"/>
          </a:p>
        </p:txBody>
      </p:sp>
      <p:sp>
        <p:nvSpPr>
          <p:cNvPr id="11" name="Text 9"/>
          <p:cNvSpPr/>
          <p:nvPr/>
        </p:nvSpPr>
        <p:spPr>
          <a:xfrm>
            <a:off x="4202787" y="4050387"/>
            <a:ext cx="7968496" cy="317302"/>
          </a:xfrm>
          <a:prstGeom prst="rect">
            <a:avLst/>
          </a:prstGeom>
          <a:noFill/>
          <a:ln/>
        </p:spPr>
        <p:txBody>
          <a:bodyPr wrap="none" lIns="0" tIns="0" rIns="0" bIns="0" rtlCol="0" anchor="t"/>
          <a:lstStyle/>
          <a:p>
            <a:pPr algn="l" indent="0" marL="0">
              <a:lnSpc>
                <a:spcPts val="2450"/>
              </a:lnSpc>
              <a:buNone/>
            </a:pPr>
            <a:r>
              <a:rPr lang="en-US" sz="1550" dirty="0">
                <a:solidFill>
                  <a:srgbClr val="4A4A45"/>
                </a:solidFill>
                <a:latin typeface="Lato" pitchFamily="34" charset="0"/>
                <a:ea typeface="Lato" pitchFamily="34" charset="-122"/>
                <a:cs typeface="Lato" pitchFamily="34" charset="-120"/>
              </a:rPr>
              <a:t>Trapped ion qubits use lasers to manipulate individual ions confined in electromagnetic traps.</a:t>
            </a:r>
            <a:endParaRPr lang="en-US" sz="1550" dirty="0"/>
          </a:p>
        </p:txBody>
      </p:sp>
      <p:sp>
        <p:nvSpPr>
          <p:cNvPr id="12" name="Shape 10"/>
          <p:cNvSpPr/>
          <p:nvPr/>
        </p:nvSpPr>
        <p:spPr>
          <a:xfrm>
            <a:off x="4103608" y="4556403"/>
            <a:ext cx="9733717" cy="11430"/>
          </a:xfrm>
          <a:prstGeom prst="roundRect">
            <a:avLst>
              <a:gd name="adj" fmla="val 260238"/>
            </a:avLst>
          </a:prstGeom>
          <a:solidFill>
            <a:srgbClr val="CBC5B8"/>
          </a:solidFill>
          <a:ln/>
        </p:spPr>
      </p:sp>
      <p:sp>
        <p:nvSpPr>
          <p:cNvPr id="13" name="Shape 11"/>
          <p:cNvSpPr/>
          <p:nvPr/>
        </p:nvSpPr>
        <p:spPr>
          <a:xfrm>
            <a:off x="694015" y="4664988"/>
            <a:ext cx="4965859" cy="1459825"/>
          </a:xfrm>
          <a:prstGeom prst="roundRect">
            <a:avLst>
              <a:gd name="adj" fmla="val 2038"/>
            </a:avLst>
          </a:prstGeom>
          <a:solidFill>
            <a:srgbClr val="E5DFD2"/>
          </a:solidFill>
          <a:ln/>
        </p:spPr>
      </p:sp>
      <p:sp>
        <p:nvSpPr>
          <p:cNvPr id="14" name="Text 12"/>
          <p:cNvSpPr/>
          <p:nvPr/>
        </p:nvSpPr>
        <p:spPr>
          <a:xfrm>
            <a:off x="892254" y="5196602"/>
            <a:ext cx="143708" cy="396597"/>
          </a:xfrm>
          <a:prstGeom prst="rect">
            <a:avLst/>
          </a:prstGeom>
          <a:noFill/>
          <a:ln/>
        </p:spPr>
        <p:txBody>
          <a:bodyPr wrap="none" lIns="0" tIns="0" rIns="0" bIns="0" rtlCol="0" anchor="t"/>
          <a:lstStyle/>
          <a:p>
            <a:pPr algn="ctr" indent="0" marL="0">
              <a:lnSpc>
                <a:spcPts val="3100"/>
              </a:lnSpc>
              <a:buNone/>
            </a:pPr>
            <a:r>
              <a:rPr lang="en-US" sz="1950" b="1" dirty="0">
                <a:solidFill>
                  <a:srgbClr val="4A4A45"/>
                </a:solidFill>
                <a:latin typeface="Lato Bold" pitchFamily="34" charset="0"/>
                <a:ea typeface="Lato Bold" pitchFamily="34" charset="-122"/>
                <a:cs typeface="Lato Bold" pitchFamily="34" charset="-120"/>
              </a:rPr>
              <a:t>3</a:t>
            </a:r>
            <a:endParaRPr lang="en-US" sz="1950" dirty="0"/>
          </a:p>
        </p:txBody>
      </p:sp>
      <p:sp>
        <p:nvSpPr>
          <p:cNvPr id="15" name="Text 13"/>
          <p:cNvSpPr/>
          <p:nvPr/>
        </p:nvSpPr>
        <p:spPr>
          <a:xfrm>
            <a:off x="5858113" y="4863227"/>
            <a:ext cx="2478762" cy="309801"/>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Neutral Atom Qubits</a:t>
            </a:r>
            <a:endParaRPr lang="en-US" sz="1950" dirty="0"/>
          </a:p>
        </p:txBody>
      </p:sp>
      <p:sp>
        <p:nvSpPr>
          <p:cNvPr id="16" name="Text 14"/>
          <p:cNvSpPr/>
          <p:nvPr/>
        </p:nvSpPr>
        <p:spPr>
          <a:xfrm>
            <a:off x="5858113" y="5291971"/>
            <a:ext cx="7880033" cy="634603"/>
          </a:xfrm>
          <a:prstGeom prst="rect">
            <a:avLst/>
          </a:prstGeom>
          <a:noFill/>
          <a:ln/>
        </p:spPr>
        <p:txBody>
          <a:bodyPr wrap="square" lIns="0" tIns="0" rIns="0" bIns="0" rtlCol="0" anchor="t"/>
          <a:lstStyle/>
          <a:p>
            <a:pPr algn="l" indent="0" marL="0">
              <a:lnSpc>
                <a:spcPts val="2450"/>
              </a:lnSpc>
              <a:buNone/>
            </a:pPr>
            <a:r>
              <a:rPr lang="en-US" sz="1550" dirty="0">
                <a:solidFill>
                  <a:srgbClr val="4A4A45"/>
                </a:solidFill>
                <a:latin typeface="Lato" pitchFamily="34" charset="0"/>
                <a:ea typeface="Lato" pitchFamily="34" charset="-122"/>
                <a:cs typeface="Lato" pitchFamily="34" charset="-120"/>
              </a:rPr>
              <a:t>Neutral atom qubits utilize lasers to control atoms in a vacuum chamber, leveraging their internal states as qubits.</a:t>
            </a:r>
            <a:endParaRPr lang="en-US" sz="1550" dirty="0"/>
          </a:p>
        </p:txBody>
      </p:sp>
      <p:sp>
        <p:nvSpPr>
          <p:cNvPr id="17" name="Shape 15"/>
          <p:cNvSpPr/>
          <p:nvPr/>
        </p:nvSpPr>
        <p:spPr>
          <a:xfrm>
            <a:off x="5758934" y="6115288"/>
            <a:ext cx="8078391" cy="11430"/>
          </a:xfrm>
          <a:prstGeom prst="roundRect">
            <a:avLst>
              <a:gd name="adj" fmla="val 260238"/>
            </a:avLst>
          </a:prstGeom>
          <a:solidFill>
            <a:srgbClr val="CBC5B8"/>
          </a:solidFill>
          <a:ln/>
        </p:spPr>
      </p:sp>
      <p:sp>
        <p:nvSpPr>
          <p:cNvPr id="18" name="Shape 16"/>
          <p:cNvSpPr/>
          <p:nvPr/>
        </p:nvSpPr>
        <p:spPr>
          <a:xfrm>
            <a:off x="694015" y="6223873"/>
            <a:ext cx="6621185" cy="1459825"/>
          </a:xfrm>
          <a:prstGeom prst="roundRect">
            <a:avLst>
              <a:gd name="adj" fmla="val 2038"/>
            </a:avLst>
          </a:prstGeom>
          <a:solidFill>
            <a:srgbClr val="E5DFD2"/>
          </a:solidFill>
          <a:ln/>
        </p:spPr>
      </p:sp>
      <p:sp>
        <p:nvSpPr>
          <p:cNvPr id="19" name="Text 17"/>
          <p:cNvSpPr/>
          <p:nvPr/>
        </p:nvSpPr>
        <p:spPr>
          <a:xfrm>
            <a:off x="892254" y="6755487"/>
            <a:ext cx="143708" cy="396597"/>
          </a:xfrm>
          <a:prstGeom prst="rect">
            <a:avLst/>
          </a:prstGeom>
          <a:noFill/>
          <a:ln/>
        </p:spPr>
        <p:txBody>
          <a:bodyPr wrap="none" lIns="0" tIns="0" rIns="0" bIns="0" rtlCol="0" anchor="t"/>
          <a:lstStyle/>
          <a:p>
            <a:pPr algn="ctr" indent="0" marL="0">
              <a:lnSpc>
                <a:spcPts val="3100"/>
              </a:lnSpc>
              <a:buNone/>
            </a:pPr>
            <a:r>
              <a:rPr lang="en-US" sz="1950" b="1" dirty="0">
                <a:solidFill>
                  <a:srgbClr val="4A4A45"/>
                </a:solidFill>
                <a:latin typeface="Lato Bold" pitchFamily="34" charset="0"/>
                <a:ea typeface="Lato Bold" pitchFamily="34" charset="-122"/>
                <a:cs typeface="Lato Bold" pitchFamily="34" charset="-120"/>
              </a:rPr>
              <a:t>4</a:t>
            </a:r>
            <a:endParaRPr lang="en-US" sz="1950" dirty="0"/>
          </a:p>
        </p:txBody>
      </p:sp>
      <p:sp>
        <p:nvSpPr>
          <p:cNvPr id="20" name="Text 18"/>
          <p:cNvSpPr/>
          <p:nvPr/>
        </p:nvSpPr>
        <p:spPr>
          <a:xfrm>
            <a:off x="7513439" y="6422112"/>
            <a:ext cx="2478762" cy="309801"/>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Photonic Qubits</a:t>
            </a:r>
            <a:endParaRPr lang="en-US" sz="1950" dirty="0"/>
          </a:p>
        </p:txBody>
      </p:sp>
      <p:sp>
        <p:nvSpPr>
          <p:cNvPr id="21" name="Text 19"/>
          <p:cNvSpPr/>
          <p:nvPr/>
        </p:nvSpPr>
        <p:spPr>
          <a:xfrm>
            <a:off x="7513439" y="6850856"/>
            <a:ext cx="6224707" cy="634603"/>
          </a:xfrm>
          <a:prstGeom prst="rect">
            <a:avLst/>
          </a:prstGeom>
          <a:noFill/>
          <a:ln/>
        </p:spPr>
        <p:txBody>
          <a:bodyPr wrap="square" lIns="0" tIns="0" rIns="0" bIns="0" rtlCol="0" anchor="t"/>
          <a:lstStyle/>
          <a:p>
            <a:pPr algn="l" indent="0" marL="0">
              <a:lnSpc>
                <a:spcPts val="2450"/>
              </a:lnSpc>
              <a:buNone/>
            </a:pPr>
            <a:r>
              <a:rPr lang="en-US" sz="1550" dirty="0">
                <a:solidFill>
                  <a:srgbClr val="4A4A45"/>
                </a:solidFill>
                <a:latin typeface="Lato" pitchFamily="34" charset="0"/>
                <a:ea typeface="Lato" pitchFamily="34" charset="-122"/>
                <a:cs typeface="Lato" pitchFamily="34" charset="-120"/>
              </a:rPr>
              <a:t>Photonic qubits are based on light particles, or photons, offering potential for long-distance communication.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0173" y="521732"/>
            <a:ext cx="7816453" cy="1777722"/>
          </a:xfrm>
          <a:prstGeom prst="rect">
            <a:avLst/>
          </a:prstGeom>
          <a:noFill/>
          <a:ln/>
        </p:spPr>
        <p:txBody>
          <a:bodyPr wrap="square" lIns="0" tIns="0" rIns="0" bIns="0" rtlCol="0" anchor="t"/>
          <a:lstStyle/>
          <a:p>
            <a:pPr indent="0" marL="0">
              <a:lnSpc>
                <a:spcPts val="4650"/>
              </a:lnSpc>
              <a:buNone/>
            </a:pPr>
            <a:r>
              <a:rPr lang="en-US" sz="3700" b="1" dirty="0">
                <a:solidFill>
                  <a:srgbClr val="282824"/>
                </a:solidFill>
                <a:latin typeface="Lato Bold" pitchFamily="34" charset="0"/>
                <a:ea typeface="Lato Bold" pitchFamily="34" charset="-122"/>
                <a:cs typeface="Lato Bold" pitchFamily="34" charset="-120"/>
              </a:rPr>
              <a:t>Real-World Applications of Quantum Computing: From Cryptography to Drug Discovery</a:t>
            </a:r>
            <a:endParaRPr lang="en-US" sz="3700" dirty="0"/>
          </a:p>
        </p:txBody>
      </p:sp>
      <p:sp>
        <p:nvSpPr>
          <p:cNvPr id="4" name="Text 1"/>
          <p:cNvSpPr/>
          <p:nvPr/>
        </p:nvSpPr>
        <p:spPr>
          <a:xfrm>
            <a:off x="6150173" y="2678668"/>
            <a:ext cx="3765947" cy="625793"/>
          </a:xfrm>
          <a:prstGeom prst="rect">
            <a:avLst/>
          </a:prstGeom>
          <a:noFill/>
          <a:ln/>
        </p:spPr>
        <p:txBody>
          <a:bodyPr wrap="none" lIns="0" tIns="0" rIns="0" bIns="0" rtlCol="0" anchor="t"/>
          <a:lstStyle/>
          <a:p>
            <a:pPr algn="ctr" indent="0" marL="0">
              <a:lnSpc>
                <a:spcPts val="4900"/>
              </a:lnSpc>
              <a:buNone/>
            </a:pPr>
            <a:r>
              <a:rPr lang="en-US" sz="4900" b="1" dirty="0">
                <a:solidFill>
                  <a:srgbClr val="4A4A45"/>
                </a:solidFill>
                <a:latin typeface="Lato Bold" pitchFamily="34" charset="0"/>
                <a:ea typeface="Lato Bold" pitchFamily="34" charset="-122"/>
                <a:cs typeface="Lato Bold" pitchFamily="34" charset="-120"/>
              </a:rPr>
              <a:t>1</a:t>
            </a:r>
            <a:endParaRPr lang="en-US" sz="4900" dirty="0"/>
          </a:p>
        </p:txBody>
      </p:sp>
      <p:sp>
        <p:nvSpPr>
          <p:cNvPr id="5" name="Text 2"/>
          <p:cNvSpPr/>
          <p:nvPr/>
        </p:nvSpPr>
        <p:spPr>
          <a:xfrm>
            <a:off x="6847761" y="3541395"/>
            <a:ext cx="2370653" cy="296228"/>
          </a:xfrm>
          <a:prstGeom prst="rect">
            <a:avLst/>
          </a:prstGeom>
          <a:noFill/>
          <a:ln/>
        </p:spPr>
        <p:txBody>
          <a:bodyPr wrap="none" lIns="0" tIns="0" rIns="0" bIns="0" rtlCol="0" anchor="t"/>
          <a:lstStyle/>
          <a:p>
            <a:pPr algn="ctr"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Cryptography</a:t>
            </a:r>
            <a:endParaRPr lang="en-US" sz="1850" dirty="0"/>
          </a:p>
        </p:txBody>
      </p:sp>
      <p:sp>
        <p:nvSpPr>
          <p:cNvPr id="6" name="Text 3"/>
          <p:cNvSpPr/>
          <p:nvPr/>
        </p:nvSpPr>
        <p:spPr>
          <a:xfrm>
            <a:off x="6150173" y="3951327"/>
            <a:ext cx="3765947" cy="910114"/>
          </a:xfrm>
          <a:prstGeom prst="rect">
            <a:avLst/>
          </a:prstGeom>
          <a:noFill/>
          <a:ln/>
        </p:spPr>
        <p:txBody>
          <a:bodyPr wrap="square" lIns="0" tIns="0" rIns="0" bIns="0" rtlCol="0" anchor="t"/>
          <a:lstStyle/>
          <a:p>
            <a:pPr algn="ctr" indent="0" marL="0">
              <a:lnSpc>
                <a:spcPts val="2350"/>
              </a:lnSpc>
              <a:buNone/>
            </a:pPr>
            <a:r>
              <a:rPr lang="en-US" sz="1450" dirty="0">
                <a:solidFill>
                  <a:srgbClr val="4A4A45"/>
                </a:solidFill>
                <a:latin typeface="Lato" pitchFamily="34" charset="0"/>
                <a:ea typeface="Lato" pitchFamily="34" charset="-122"/>
                <a:cs typeface="Lato" pitchFamily="34" charset="-120"/>
              </a:rPr>
              <a:t>Quantum computers could break current encryption algorithms, requiring new, quantum-resistant methods.</a:t>
            </a:r>
            <a:endParaRPr lang="en-US" sz="1450" dirty="0"/>
          </a:p>
        </p:txBody>
      </p:sp>
      <p:sp>
        <p:nvSpPr>
          <p:cNvPr id="7" name="Text 4"/>
          <p:cNvSpPr/>
          <p:nvPr/>
        </p:nvSpPr>
        <p:spPr>
          <a:xfrm>
            <a:off x="10200561" y="2678668"/>
            <a:ext cx="3766066" cy="625793"/>
          </a:xfrm>
          <a:prstGeom prst="rect">
            <a:avLst/>
          </a:prstGeom>
          <a:noFill/>
          <a:ln/>
        </p:spPr>
        <p:txBody>
          <a:bodyPr wrap="none" lIns="0" tIns="0" rIns="0" bIns="0" rtlCol="0" anchor="t"/>
          <a:lstStyle/>
          <a:p>
            <a:pPr algn="ctr" indent="0" marL="0">
              <a:lnSpc>
                <a:spcPts val="4900"/>
              </a:lnSpc>
              <a:buNone/>
            </a:pPr>
            <a:r>
              <a:rPr lang="en-US" sz="4900" b="1" dirty="0">
                <a:solidFill>
                  <a:srgbClr val="4A4A45"/>
                </a:solidFill>
                <a:latin typeface="Lato Bold" pitchFamily="34" charset="0"/>
                <a:ea typeface="Lato Bold" pitchFamily="34" charset="-122"/>
                <a:cs typeface="Lato Bold" pitchFamily="34" charset="-120"/>
              </a:rPr>
              <a:t>2</a:t>
            </a:r>
            <a:endParaRPr lang="en-US" sz="4900" dirty="0"/>
          </a:p>
        </p:txBody>
      </p:sp>
      <p:sp>
        <p:nvSpPr>
          <p:cNvPr id="8" name="Text 5"/>
          <p:cNvSpPr/>
          <p:nvPr/>
        </p:nvSpPr>
        <p:spPr>
          <a:xfrm>
            <a:off x="10898267" y="3541395"/>
            <a:ext cx="2370653" cy="296228"/>
          </a:xfrm>
          <a:prstGeom prst="rect">
            <a:avLst/>
          </a:prstGeom>
          <a:noFill/>
          <a:ln/>
        </p:spPr>
        <p:txBody>
          <a:bodyPr wrap="none" lIns="0" tIns="0" rIns="0" bIns="0" rtlCol="0" anchor="t"/>
          <a:lstStyle/>
          <a:p>
            <a:pPr algn="ctr"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Drug Discovery</a:t>
            </a:r>
            <a:endParaRPr lang="en-US" sz="1850" dirty="0"/>
          </a:p>
        </p:txBody>
      </p:sp>
      <p:sp>
        <p:nvSpPr>
          <p:cNvPr id="9" name="Text 6"/>
          <p:cNvSpPr/>
          <p:nvPr/>
        </p:nvSpPr>
        <p:spPr>
          <a:xfrm>
            <a:off x="10200561" y="3951327"/>
            <a:ext cx="3766066" cy="910114"/>
          </a:xfrm>
          <a:prstGeom prst="rect">
            <a:avLst/>
          </a:prstGeom>
          <a:noFill/>
          <a:ln/>
        </p:spPr>
        <p:txBody>
          <a:bodyPr wrap="square" lIns="0" tIns="0" rIns="0" bIns="0" rtlCol="0" anchor="t"/>
          <a:lstStyle/>
          <a:p>
            <a:pPr algn="ctr" indent="0" marL="0">
              <a:lnSpc>
                <a:spcPts val="2350"/>
              </a:lnSpc>
              <a:buNone/>
            </a:pPr>
            <a:r>
              <a:rPr lang="en-US" sz="1450" dirty="0">
                <a:solidFill>
                  <a:srgbClr val="4A4A45"/>
                </a:solidFill>
                <a:latin typeface="Lato" pitchFamily="34" charset="0"/>
                <a:ea typeface="Lato" pitchFamily="34" charset="-122"/>
                <a:cs typeface="Lato" pitchFamily="34" charset="-120"/>
              </a:rPr>
              <a:t>Simulating molecular interactions to accelerate the development of new drugs and therapies.</a:t>
            </a:r>
            <a:endParaRPr lang="en-US" sz="1450" dirty="0"/>
          </a:p>
        </p:txBody>
      </p:sp>
      <p:sp>
        <p:nvSpPr>
          <p:cNvPr id="10" name="Text 7"/>
          <p:cNvSpPr/>
          <p:nvPr/>
        </p:nvSpPr>
        <p:spPr>
          <a:xfrm>
            <a:off x="6150173" y="5525095"/>
            <a:ext cx="3765947" cy="625793"/>
          </a:xfrm>
          <a:prstGeom prst="rect">
            <a:avLst/>
          </a:prstGeom>
          <a:noFill/>
          <a:ln/>
        </p:spPr>
        <p:txBody>
          <a:bodyPr wrap="none" lIns="0" tIns="0" rIns="0" bIns="0" rtlCol="0" anchor="t"/>
          <a:lstStyle/>
          <a:p>
            <a:pPr algn="ctr" indent="0" marL="0">
              <a:lnSpc>
                <a:spcPts val="4900"/>
              </a:lnSpc>
              <a:buNone/>
            </a:pPr>
            <a:r>
              <a:rPr lang="en-US" sz="4900" b="1" dirty="0">
                <a:solidFill>
                  <a:srgbClr val="4A4A45"/>
                </a:solidFill>
                <a:latin typeface="Lato Bold" pitchFamily="34" charset="0"/>
                <a:ea typeface="Lato Bold" pitchFamily="34" charset="-122"/>
                <a:cs typeface="Lato Bold" pitchFamily="34" charset="-120"/>
              </a:rPr>
              <a:t>3</a:t>
            </a:r>
            <a:endParaRPr lang="en-US" sz="4900" dirty="0"/>
          </a:p>
        </p:txBody>
      </p:sp>
      <p:sp>
        <p:nvSpPr>
          <p:cNvPr id="11" name="Text 8"/>
          <p:cNvSpPr/>
          <p:nvPr/>
        </p:nvSpPr>
        <p:spPr>
          <a:xfrm>
            <a:off x="6847761" y="6387822"/>
            <a:ext cx="2370653" cy="296228"/>
          </a:xfrm>
          <a:prstGeom prst="rect">
            <a:avLst/>
          </a:prstGeom>
          <a:noFill/>
          <a:ln/>
        </p:spPr>
        <p:txBody>
          <a:bodyPr wrap="none" lIns="0" tIns="0" rIns="0" bIns="0" rtlCol="0" anchor="t"/>
          <a:lstStyle/>
          <a:p>
            <a:pPr algn="ctr"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Materials Science</a:t>
            </a:r>
            <a:endParaRPr lang="en-US" sz="1850" dirty="0"/>
          </a:p>
        </p:txBody>
      </p:sp>
      <p:sp>
        <p:nvSpPr>
          <p:cNvPr id="12" name="Text 9"/>
          <p:cNvSpPr/>
          <p:nvPr/>
        </p:nvSpPr>
        <p:spPr>
          <a:xfrm>
            <a:off x="6150173" y="6797754"/>
            <a:ext cx="3765947" cy="606743"/>
          </a:xfrm>
          <a:prstGeom prst="rect">
            <a:avLst/>
          </a:prstGeom>
          <a:noFill/>
          <a:ln/>
        </p:spPr>
        <p:txBody>
          <a:bodyPr wrap="square" lIns="0" tIns="0" rIns="0" bIns="0" rtlCol="0" anchor="t"/>
          <a:lstStyle/>
          <a:p>
            <a:pPr algn="ctr" indent="0" marL="0">
              <a:lnSpc>
                <a:spcPts val="2350"/>
              </a:lnSpc>
              <a:buNone/>
            </a:pPr>
            <a:r>
              <a:rPr lang="en-US" sz="1450" dirty="0">
                <a:solidFill>
                  <a:srgbClr val="4A4A45"/>
                </a:solidFill>
                <a:latin typeface="Lato" pitchFamily="34" charset="0"/>
                <a:ea typeface="Lato" pitchFamily="34" charset="-122"/>
                <a:cs typeface="Lato" pitchFamily="34" charset="-120"/>
              </a:rPr>
              <a:t>Designing new materials with enhanced properties by modeling atomic interactions.</a:t>
            </a:r>
            <a:endParaRPr lang="en-US" sz="1450" dirty="0"/>
          </a:p>
        </p:txBody>
      </p:sp>
      <p:sp>
        <p:nvSpPr>
          <p:cNvPr id="13" name="Text 10"/>
          <p:cNvSpPr/>
          <p:nvPr/>
        </p:nvSpPr>
        <p:spPr>
          <a:xfrm>
            <a:off x="10200561" y="5525095"/>
            <a:ext cx="3766066" cy="625793"/>
          </a:xfrm>
          <a:prstGeom prst="rect">
            <a:avLst/>
          </a:prstGeom>
          <a:noFill/>
          <a:ln/>
        </p:spPr>
        <p:txBody>
          <a:bodyPr wrap="none" lIns="0" tIns="0" rIns="0" bIns="0" rtlCol="0" anchor="t"/>
          <a:lstStyle/>
          <a:p>
            <a:pPr algn="ctr" indent="0" marL="0">
              <a:lnSpc>
                <a:spcPts val="4900"/>
              </a:lnSpc>
              <a:buNone/>
            </a:pPr>
            <a:r>
              <a:rPr lang="en-US" sz="4900" b="1" dirty="0">
                <a:solidFill>
                  <a:srgbClr val="4A4A45"/>
                </a:solidFill>
                <a:latin typeface="Lato Bold" pitchFamily="34" charset="0"/>
                <a:ea typeface="Lato Bold" pitchFamily="34" charset="-122"/>
                <a:cs typeface="Lato Bold" pitchFamily="34" charset="-120"/>
              </a:rPr>
              <a:t>4</a:t>
            </a:r>
            <a:endParaRPr lang="en-US" sz="4900" dirty="0"/>
          </a:p>
        </p:txBody>
      </p:sp>
      <p:sp>
        <p:nvSpPr>
          <p:cNvPr id="14" name="Text 11"/>
          <p:cNvSpPr/>
          <p:nvPr/>
        </p:nvSpPr>
        <p:spPr>
          <a:xfrm>
            <a:off x="10898267" y="6387822"/>
            <a:ext cx="2370653" cy="296228"/>
          </a:xfrm>
          <a:prstGeom prst="rect">
            <a:avLst/>
          </a:prstGeom>
          <a:noFill/>
          <a:ln/>
        </p:spPr>
        <p:txBody>
          <a:bodyPr wrap="none" lIns="0" tIns="0" rIns="0" bIns="0" rtlCol="0" anchor="t"/>
          <a:lstStyle/>
          <a:p>
            <a:pPr algn="ctr" indent="0" marL="0">
              <a:lnSpc>
                <a:spcPts val="2300"/>
              </a:lnSpc>
              <a:buNone/>
            </a:pPr>
            <a:r>
              <a:rPr lang="en-US" sz="1850" b="1" dirty="0">
                <a:solidFill>
                  <a:srgbClr val="4A4A45"/>
                </a:solidFill>
                <a:latin typeface="Lato Bold" pitchFamily="34" charset="0"/>
                <a:ea typeface="Lato Bold" pitchFamily="34" charset="-122"/>
                <a:cs typeface="Lato Bold" pitchFamily="34" charset="-120"/>
              </a:rPr>
              <a:t>Optimization</a:t>
            </a:r>
            <a:endParaRPr lang="en-US" sz="1850" dirty="0"/>
          </a:p>
        </p:txBody>
      </p:sp>
      <p:sp>
        <p:nvSpPr>
          <p:cNvPr id="15" name="Text 12"/>
          <p:cNvSpPr/>
          <p:nvPr/>
        </p:nvSpPr>
        <p:spPr>
          <a:xfrm>
            <a:off x="10200561" y="6797754"/>
            <a:ext cx="3766066" cy="910114"/>
          </a:xfrm>
          <a:prstGeom prst="rect">
            <a:avLst/>
          </a:prstGeom>
          <a:noFill/>
          <a:ln/>
        </p:spPr>
        <p:txBody>
          <a:bodyPr wrap="square" lIns="0" tIns="0" rIns="0" bIns="0" rtlCol="0" anchor="t"/>
          <a:lstStyle/>
          <a:p>
            <a:pPr algn="ctr" indent="0" marL="0">
              <a:lnSpc>
                <a:spcPts val="2350"/>
              </a:lnSpc>
              <a:buNone/>
            </a:pPr>
            <a:r>
              <a:rPr lang="en-US" sz="1450" dirty="0">
                <a:solidFill>
                  <a:srgbClr val="4A4A45"/>
                </a:solidFill>
                <a:latin typeface="Lato" pitchFamily="34" charset="0"/>
                <a:ea typeface="Lato" pitchFamily="34" charset="-122"/>
                <a:cs typeface="Lato" pitchFamily="34" charset="-120"/>
              </a:rPr>
              <a:t>Solving complex optimization problems in areas like logistics, finance, and machine learning.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4465" y="615315"/>
            <a:ext cx="7727871" cy="1896666"/>
          </a:xfrm>
          <a:prstGeom prst="rect">
            <a:avLst/>
          </a:prstGeom>
          <a:noFill/>
          <a:ln/>
        </p:spPr>
        <p:txBody>
          <a:bodyPr wrap="square" lIns="0" tIns="0" rIns="0" bIns="0" rtlCol="0" anchor="t"/>
          <a:lstStyle/>
          <a:p>
            <a:pPr indent="0" marL="0">
              <a:lnSpc>
                <a:spcPts val="4950"/>
              </a:lnSpc>
              <a:buNone/>
            </a:pPr>
            <a:r>
              <a:rPr lang="en-US" sz="3950" b="1" dirty="0">
                <a:solidFill>
                  <a:srgbClr val="282824"/>
                </a:solidFill>
                <a:latin typeface="Lato Bold" pitchFamily="34" charset="0"/>
                <a:ea typeface="Lato Bold" pitchFamily="34" charset="-122"/>
                <a:cs typeface="Lato Bold" pitchFamily="34" charset="-120"/>
              </a:rPr>
              <a:t>Challenges in Quantum Computing: Error Rates, Scalability, and Decoherence</a:t>
            </a:r>
            <a:endParaRPr lang="en-US" sz="3950" dirty="0"/>
          </a:p>
        </p:txBody>
      </p:sp>
      <p:sp>
        <p:nvSpPr>
          <p:cNvPr id="4" name="Shape 1"/>
          <p:cNvSpPr/>
          <p:nvPr/>
        </p:nvSpPr>
        <p:spPr>
          <a:xfrm>
            <a:off x="6194465" y="2815352"/>
            <a:ext cx="3762851" cy="2783681"/>
          </a:xfrm>
          <a:prstGeom prst="roundRect">
            <a:avLst>
              <a:gd name="adj" fmla="val 1090"/>
            </a:avLst>
          </a:prstGeom>
          <a:solidFill>
            <a:srgbClr val="E5DFD2"/>
          </a:solidFill>
          <a:ln/>
        </p:spPr>
      </p:sp>
      <p:sp>
        <p:nvSpPr>
          <p:cNvPr id="5" name="Text 2"/>
          <p:cNvSpPr/>
          <p:nvPr/>
        </p:nvSpPr>
        <p:spPr>
          <a:xfrm>
            <a:off x="6396752" y="3017639"/>
            <a:ext cx="2528768" cy="316111"/>
          </a:xfrm>
          <a:prstGeom prst="rect">
            <a:avLst/>
          </a:prstGeom>
          <a:noFill/>
          <a:ln/>
        </p:spPr>
        <p:txBody>
          <a:bodyPr wrap="none" lIns="0" tIns="0" rIns="0" bIns="0" rtlCol="0" anchor="t"/>
          <a:lstStyle/>
          <a:p>
            <a:pPr indent="0" marL="0">
              <a:lnSpc>
                <a:spcPts val="2450"/>
              </a:lnSpc>
              <a:buNone/>
            </a:pPr>
            <a:r>
              <a:rPr lang="en-US" sz="1950" b="1" dirty="0">
                <a:solidFill>
                  <a:srgbClr val="4A4A45"/>
                </a:solidFill>
                <a:latin typeface="Lato Bold" pitchFamily="34" charset="0"/>
                <a:ea typeface="Lato Bold" pitchFamily="34" charset="-122"/>
                <a:cs typeface="Lato Bold" pitchFamily="34" charset="-120"/>
              </a:rPr>
              <a:t>Error Rates</a:t>
            </a:r>
            <a:endParaRPr lang="en-US" sz="1950" dirty="0"/>
          </a:p>
        </p:txBody>
      </p:sp>
      <p:sp>
        <p:nvSpPr>
          <p:cNvPr id="6" name="Text 3"/>
          <p:cNvSpPr/>
          <p:nvPr/>
        </p:nvSpPr>
        <p:spPr>
          <a:xfrm>
            <a:off x="6396752" y="3455075"/>
            <a:ext cx="3358277" cy="1941671"/>
          </a:xfrm>
          <a:prstGeom prst="rect">
            <a:avLst/>
          </a:prstGeom>
          <a:noFill/>
          <a:ln/>
        </p:spPr>
        <p:txBody>
          <a:bodyPr wrap="square" lIns="0" tIns="0" rIns="0" bIns="0" rtlCol="0" anchor="t"/>
          <a:lstStyle/>
          <a:p>
            <a:pPr indent="0" marL="0">
              <a:lnSpc>
                <a:spcPts val="2500"/>
              </a:lnSpc>
              <a:buNone/>
            </a:pPr>
            <a:r>
              <a:rPr lang="en-US" sz="1550" dirty="0">
                <a:solidFill>
                  <a:srgbClr val="4A4A45"/>
                </a:solidFill>
                <a:latin typeface="Lato" pitchFamily="34" charset="0"/>
                <a:ea typeface="Lato" pitchFamily="34" charset="-122"/>
                <a:cs typeface="Lato" pitchFamily="34" charset="-120"/>
              </a:rPr>
              <a:t>Quantum systems are highly susceptible to errors, introducing noise and uncertainty into calculations. This can significantly impact the accuracy and reliability of quantum algorithms.</a:t>
            </a:r>
            <a:endParaRPr lang="en-US" sz="1550" dirty="0"/>
          </a:p>
        </p:txBody>
      </p:sp>
      <p:sp>
        <p:nvSpPr>
          <p:cNvPr id="7" name="Shape 4"/>
          <p:cNvSpPr/>
          <p:nvPr/>
        </p:nvSpPr>
        <p:spPr>
          <a:xfrm>
            <a:off x="10159603" y="2815352"/>
            <a:ext cx="3762851" cy="2783681"/>
          </a:xfrm>
          <a:prstGeom prst="roundRect">
            <a:avLst>
              <a:gd name="adj" fmla="val 1090"/>
            </a:avLst>
          </a:prstGeom>
          <a:solidFill>
            <a:srgbClr val="E5DFD2"/>
          </a:solidFill>
          <a:ln/>
        </p:spPr>
      </p:sp>
      <p:sp>
        <p:nvSpPr>
          <p:cNvPr id="8" name="Text 5"/>
          <p:cNvSpPr/>
          <p:nvPr/>
        </p:nvSpPr>
        <p:spPr>
          <a:xfrm>
            <a:off x="10361890" y="3017639"/>
            <a:ext cx="2528768" cy="316111"/>
          </a:xfrm>
          <a:prstGeom prst="rect">
            <a:avLst/>
          </a:prstGeom>
          <a:noFill/>
          <a:ln/>
        </p:spPr>
        <p:txBody>
          <a:bodyPr wrap="none" lIns="0" tIns="0" rIns="0" bIns="0" rtlCol="0" anchor="t"/>
          <a:lstStyle/>
          <a:p>
            <a:pPr indent="0" marL="0">
              <a:lnSpc>
                <a:spcPts val="2450"/>
              </a:lnSpc>
              <a:buNone/>
            </a:pPr>
            <a:r>
              <a:rPr lang="en-US" sz="1950" b="1" dirty="0">
                <a:solidFill>
                  <a:srgbClr val="4A4A45"/>
                </a:solidFill>
                <a:latin typeface="Lato Bold" pitchFamily="34" charset="0"/>
                <a:ea typeface="Lato Bold" pitchFamily="34" charset="-122"/>
                <a:cs typeface="Lato Bold" pitchFamily="34" charset="-120"/>
              </a:rPr>
              <a:t>Scalability</a:t>
            </a:r>
            <a:endParaRPr lang="en-US" sz="1950" dirty="0"/>
          </a:p>
        </p:txBody>
      </p:sp>
      <p:sp>
        <p:nvSpPr>
          <p:cNvPr id="9" name="Text 6"/>
          <p:cNvSpPr/>
          <p:nvPr/>
        </p:nvSpPr>
        <p:spPr>
          <a:xfrm>
            <a:off x="10361890" y="3455075"/>
            <a:ext cx="3358277" cy="1941671"/>
          </a:xfrm>
          <a:prstGeom prst="rect">
            <a:avLst/>
          </a:prstGeom>
          <a:noFill/>
          <a:ln/>
        </p:spPr>
        <p:txBody>
          <a:bodyPr wrap="square" lIns="0" tIns="0" rIns="0" bIns="0" rtlCol="0" anchor="t"/>
          <a:lstStyle/>
          <a:p>
            <a:pPr indent="0" marL="0">
              <a:lnSpc>
                <a:spcPts val="2500"/>
              </a:lnSpc>
              <a:buNone/>
            </a:pPr>
            <a:r>
              <a:rPr lang="en-US" sz="1550" dirty="0">
                <a:solidFill>
                  <a:srgbClr val="4A4A45"/>
                </a:solidFill>
                <a:latin typeface="Lato" pitchFamily="34" charset="0"/>
                <a:ea typeface="Lato" pitchFamily="34" charset="-122"/>
                <a:cs typeface="Lato" pitchFamily="34" charset="-120"/>
              </a:rPr>
              <a:t>Building large-scale quantum computers with a sufficient number of qubits remains a major challenge. Scaling up while maintaining performance and controlling errors is crucial for practical applications.</a:t>
            </a:r>
            <a:endParaRPr lang="en-US" sz="1550" dirty="0"/>
          </a:p>
        </p:txBody>
      </p:sp>
      <p:sp>
        <p:nvSpPr>
          <p:cNvPr id="10" name="Shape 7"/>
          <p:cNvSpPr/>
          <p:nvPr/>
        </p:nvSpPr>
        <p:spPr>
          <a:xfrm>
            <a:off x="6194465" y="5801320"/>
            <a:ext cx="7727871" cy="1812846"/>
          </a:xfrm>
          <a:prstGeom prst="roundRect">
            <a:avLst>
              <a:gd name="adj" fmla="val 1674"/>
            </a:avLst>
          </a:prstGeom>
          <a:solidFill>
            <a:srgbClr val="E5DFD2"/>
          </a:solidFill>
          <a:ln/>
        </p:spPr>
      </p:sp>
      <p:sp>
        <p:nvSpPr>
          <p:cNvPr id="11" name="Text 8"/>
          <p:cNvSpPr/>
          <p:nvPr/>
        </p:nvSpPr>
        <p:spPr>
          <a:xfrm>
            <a:off x="6396752" y="6003608"/>
            <a:ext cx="2528768" cy="316111"/>
          </a:xfrm>
          <a:prstGeom prst="rect">
            <a:avLst/>
          </a:prstGeom>
          <a:noFill/>
          <a:ln/>
        </p:spPr>
        <p:txBody>
          <a:bodyPr wrap="none" lIns="0" tIns="0" rIns="0" bIns="0" rtlCol="0" anchor="t"/>
          <a:lstStyle/>
          <a:p>
            <a:pPr indent="0" marL="0">
              <a:lnSpc>
                <a:spcPts val="2450"/>
              </a:lnSpc>
              <a:buNone/>
            </a:pPr>
            <a:r>
              <a:rPr lang="en-US" sz="1950" b="1" dirty="0">
                <a:solidFill>
                  <a:srgbClr val="4A4A45"/>
                </a:solidFill>
                <a:latin typeface="Lato Bold" pitchFamily="34" charset="0"/>
                <a:ea typeface="Lato Bold" pitchFamily="34" charset="-122"/>
                <a:cs typeface="Lato Bold" pitchFamily="34" charset="-120"/>
              </a:rPr>
              <a:t>Decoherence</a:t>
            </a:r>
            <a:endParaRPr lang="en-US" sz="1950" dirty="0"/>
          </a:p>
        </p:txBody>
      </p:sp>
      <p:sp>
        <p:nvSpPr>
          <p:cNvPr id="12" name="Text 9"/>
          <p:cNvSpPr/>
          <p:nvPr/>
        </p:nvSpPr>
        <p:spPr>
          <a:xfrm>
            <a:off x="6396752" y="6441043"/>
            <a:ext cx="7323296" cy="970836"/>
          </a:xfrm>
          <a:prstGeom prst="rect">
            <a:avLst/>
          </a:prstGeom>
          <a:noFill/>
          <a:ln/>
        </p:spPr>
        <p:txBody>
          <a:bodyPr wrap="square" lIns="0" tIns="0" rIns="0" bIns="0" rtlCol="0" anchor="t"/>
          <a:lstStyle/>
          <a:p>
            <a:pPr indent="0" marL="0">
              <a:lnSpc>
                <a:spcPts val="2500"/>
              </a:lnSpc>
              <a:buNone/>
            </a:pPr>
            <a:r>
              <a:rPr lang="en-US" sz="1550" dirty="0">
                <a:solidFill>
                  <a:srgbClr val="4A4A45"/>
                </a:solidFill>
                <a:latin typeface="Lato" pitchFamily="34" charset="0"/>
                <a:ea typeface="Lato" pitchFamily="34" charset="-122"/>
                <a:cs typeface="Lato" pitchFamily="34" charset="-120"/>
              </a:rPr>
              <a:t>Qubits are fragile and easily interact with their environment, losing their quantum properties. This process, called decoherence, limits the duration of quantum computations and poses a significant obstacle to their practical use.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2024-10-17T16:17:30Z</dcterms:created>
  <dcterms:modified xsi:type="dcterms:W3CDTF">2024-10-17T16:17:30Z</dcterms:modified>
</cp:coreProperties>
</file>